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2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0" r:id="rId4"/>
    <p:sldMasterId id="2147483757" r:id="rId5"/>
    <p:sldMasterId id="2147483894" r:id="rId6"/>
    <p:sldMasterId id="2147483906" r:id="rId7"/>
    <p:sldMasterId id="2147483973" r:id="rId8"/>
    <p:sldMasterId id="2147484066" r:id="rId9"/>
  </p:sldMasterIdLst>
  <p:notesMasterIdLst>
    <p:notesMasterId r:id="rId26"/>
  </p:notesMasterIdLst>
  <p:handoutMasterIdLst>
    <p:handoutMasterId r:id="rId27"/>
  </p:handoutMasterIdLst>
  <p:sldIdLst>
    <p:sldId id="256" r:id="rId10"/>
    <p:sldId id="2145704959" r:id="rId11"/>
    <p:sldId id="2145704960" r:id="rId12"/>
    <p:sldId id="2145704961" r:id="rId13"/>
    <p:sldId id="2145704963" r:id="rId14"/>
    <p:sldId id="354" r:id="rId15"/>
    <p:sldId id="2145704962" r:id="rId16"/>
    <p:sldId id="1382" r:id="rId17"/>
    <p:sldId id="2145704958" r:id="rId18"/>
    <p:sldId id="1366" r:id="rId19"/>
    <p:sldId id="1368" r:id="rId20"/>
    <p:sldId id="3222" r:id="rId21"/>
    <p:sldId id="3221" r:id="rId22"/>
    <p:sldId id="2145704964" r:id="rId23"/>
    <p:sldId id="2145704965" r:id="rId24"/>
    <p:sldId id="1250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A0710B-4C4E-DBC3-50FA-48C0864CDBE0}" name="Kiilholma Jenni" initials="KJ" userId="S::jenni.kiilholma@mtk.fi::0e67ce1b-ea81-46a9-a96a-aefd2de58d4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ppalainen Juha" initials="LJ" lastIdx="1" clrIdx="0">
    <p:extLst>
      <p:ext uri="{19B8F6BF-5375-455C-9EA6-DF929625EA0E}">
        <p15:presenceInfo xmlns:p15="http://schemas.microsoft.com/office/powerpoint/2012/main" userId="S::Juha.Lappalainen@mtk.fi::2c1da654-38a4-4842-b5d4-2822a280a384" providerId="AD"/>
      </p:ext>
    </p:extLst>
  </p:cmAuthor>
  <p:cmAuthor id="2" name="Åberg Johan" initials="ÅJ" lastIdx="4" clrIdx="1">
    <p:extLst>
      <p:ext uri="{19B8F6BF-5375-455C-9EA6-DF929625EA0E}">
        <p15:presenceInfo xmlns:p15="http://schemas.microsoft.com/office/powerpoint/2012/main" userId="S::johan.aberg@mtk.fi::07a89d1c-b06d-4d0c-8238-e753cf612d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4B"/>
    <a:srgbClr val="009D16"/>
    <a:srgbClr val="009999"/>
    <a:srgbClr val="7FBB00"/>
    <a:srgbClr val="FCD016"/>
    <a:srgbClr val="00A7D1"/>
    <a:srgbClr val="00A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0C3383-6E46-4BD2-A916-3C6D036C924E}" v="5" dt="2024-04-14T20:47:57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18" autoAdjust="0"/>
  </p:normalViewPr>
  <p:slideViewPr>
    <p:cSldViewPr snapToGrid="0">
      <p:cViewPr varScale="1">
        <p:scale>
          <a:sx n="161" d="100"/>
          <a:sy n="161" d="100"/>
        </p:scale>
        <p:origin x="17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D9CB1-4C1E-5748-8F3E-990BAC878EF2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0DADD-A597-0940-AD73-CBC247CB9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318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4165A-735B-574E-A481-AF9A30E59548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4A81A-34BF-3849-82BD-A18224592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06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4A81A-34BF-3849-82BD-A182245924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725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4A81A-34BF-3849-82BD-A182245924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84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ES, -24 BE, HU, -25 PL, DK, -26 CY, IR, -27 LT, EL, -28 IT, LV, -29 LUX, NL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4A81A-34BF-3849-82BD-A182245924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50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Relationship Id="rId5" Type="http://schemas.openxmlformats.org/officeDocument/2006/relationships/image" Target="../media/image47.jpeg"/><Relationship Id="rId4" Type="http://schemas.openxmlformats.org/officeDocument/2006/relationships/image" Target="../media/image46.sv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4" Type="http://schemas.openxmlformats.org/officeDocument/2006/relationships/image" Target="../media/image46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Relationship Id="rId5" Type="http://schemas.openxmlformats.org/officeDocument/2006/relationships/image" Target="../media/image50.jpeg"/><Relationship Id="rId4" Type="http://schemas.openxmlformats.org/officeDocument/2006/relationships/image" Target="../media/image49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Relationship Id="rId4" Type="http://schemas.openxmlformats.org/officeDocument/2006/relationships/image" Target="../media/image49.sv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1.jpe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1.jpeg"/><Relationship Id="rId4" Type="http://schemas.openxmlformats.org/officeDocument/2006/relationships/image" Target="../media/image28.jpe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1.jpeg"/><Relationship Id="rId4" Type="http://schemas.openxmlformats.org/officeDocument/2006/relationships/image" Target="../media/image28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1.jpeg"/><Relationship Id="rId4" Type="http://schemas.openxmlformats.org/officeDocument/2006/relationships/image" Target="../media/image26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1.jpeg"/><Relationship Id="rId4" Type="http://schemas.openxmlformats.org/officeDocument/2006/relationships/image" Target="../media/image26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6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6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1.jpeg"/><Relationship Id="rId4" Type="http://schemas.openxmlformats.org/officeDocument/2006/relationships/image" Target="../media/image26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1.jpeg"/><Relationship Id="rId4" Type="http://schemas.openxmlformats.org/officeDocument/2006/relationships/image" Target="../media/image26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0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0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0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0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0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0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0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0.png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6.jpe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6.jpeg"/><Relationship Id="rId4" Type="http://schemas.openxmlformats.org/officeDocument/2006/relationships/image" Target="../media/image28.jpe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6.jpeg"/><Relationship Id="rId4" Type="http://schemas.openxmlformats.org/officeDocument/2006/relationships/image" Target="../media/image28.jpe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6.jpeg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6.jpeg"/><Relationship Id="rId4" Type="http://schemas.openxmlformats.org/officeDocument/2006/relationships/image" Target="../media/image26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6.pn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6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6.jpeg"/><Relationship Id="rId4" Type="http://schemas.openxmlformats.org/officeDocument/2006/relationships/image" Target="../media/image26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6.jpeg"/><Relationship Id="rId4" Type="http://schemas.openxmlformats.org/officeDocument/2006/relationships/image" Target="../media/image26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0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0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0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0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0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0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0.pn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0.png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jpeg"/><Relationship Id="rId4" Type="http://schemas.openxmlformats.org/officeDocument/2006/relationships/image" Target="../media/image28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jpeg"/><Relationship Id="rId4" Type="http://schemas.openxmlformats.org/officeDocument/2006/relationships/image" Target="../media/image28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jpeg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jpeg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801" y="564199"/>
            <a:ext cx="1298143" cy="982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222" y="21667"/>
            <a:ext cx="2985638" cy="1232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2276700-B635-4DCE-970E-4CDECD2A1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CDFF780-8EE1-4FC4-B9A4-D226DFA6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44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F876F376-7A51-CC46-8D20-D69169E98C5B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054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C1E9AF0B-0321-6141-A836-F7540E2679B6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4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A72A08E7-61EB-524B-B693-D6E1C23F4CC1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383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16120F6-AF05-3D4D-A317-8C17CCE7B301}" type="datetime1">
              <a:rPr lang="fi-FI" smtClean="0"/>
              <a:t>15.4.2024</a:t>
            </a:fld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606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55B4514-B471-914E-8EB3-C6960C64CA44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530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365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338BD4DB-5372-4F46-8510-E1F7B3358053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271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D9DD13AE-11D3-EF49-8A40-AA2AD1E67458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823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OMISTAJA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5" name="Picture 14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9F0D432-F508-F545-BF5C-F5F2716D19BC}" type="datetime1">
              <a:rPr lang="fi-FI" smtClean="0"/>
              <a:t>15.4.2024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503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ETSANOMISTAJA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75DD9B9A-805F-2445-A8AE-A2E03781CB0E}" type="datetime1">
              <a:rPr lang="fi-FI" smtClean="0"/>
              <a:t>15.4.2024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77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B03FECC4-C5B2-EA4F-9F6C-4806E5241720}" type="datetime1">
              <a:rPr lang="fi-FI" smtClean="0"/>
              <a:t>15.4.2024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1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LEIS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362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6" name="Picture 15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E35F77C4-62ED-B349-9FDA-ECB3C5C98104}" type="datetime1">
              <a:rPr lang="fi-FI" smtClean="0"/>
              <a:t>15.4.2024</a:t>
            </a:fld>
            <a:endParaRPr lang="en-US"/>
          </a:p>
        </p:txBody>
      </p:sp>
      <p:sp>
        <p:nvSpPr>
          <p:cNvPr id="1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054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8" name="Picture 17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9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00FDB50D-BE69-1148-A6F6-9EDE709B55B9}" type="datetime1">
              <a:rPr lang="fi-FI" smtClean="0"/>
              <a:t>15.4.2024</a:t>
            </a:fld>
            <a:endParaRPr lang="en-US"/>
          </a:p>
        </p:txBody>
      </p:sp>
      <p:sp>
        <p:nvSpPr>
          <p:cNvPr id="2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793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4187A5BF-73B8-254C-A3F6-D95E6D6388B5}" type="datetime1">
              <a:rPr lang="fi-FI" smtClean="0"/>
              <a:t>15.4.2024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852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T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274F6EDE-DC8A-2849-A443-4F70E7FABD36}" type="datetime1">
              <a:rPr lang="fi-FI" smtClean="0"/>
              <a:t>15.4.2024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221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T_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C26B64A6-D364-624A-9B14-76028ACE6F25}" type="datetime1">
              <a:rPr lang="fi-FI" smtClean="0"/>
              <a:t>15.4.2024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651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MTK_pysty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A4CF58C8-E8CC-9140-BCFD-4693A64E38C8}" type="datetime1">
              <a:rPr lang="fi-FI" smtClean="0"/>
              <a:t>15.4.2024</a:t>
            </a:fld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82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MTK_otsikko_pysty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8D448A6-DE80-F342-AAA7-0988E6EEEC67}" type="datetime1">
              <a:rPr lang="fi-FI" smtClean="0"/>
              <a:t>15.4.2024</a:t>
            </a:fld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897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K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A49EF21-910E-CA46-B083-589B47E35DA2}" type="datetime1">
              <a:rPr lang="fi-FI" smtClean="0"/>
              <a:t>15.4.2024</a:t>
            </a:fld>
            <a:endParaRPr lang="en-US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086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CC9C48B-8F01-477C-A429-B5E465F5632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000" y="418500"/>
            <a:ext cx="1455686" cy="275400"/>
          </a:xfrm>
          <a:prstGeom prst="rect">
            <a:avLst/>
          </a:prstGeom>
        </p:spPr>
      </p:pic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C213809-11F2-4FF6-8836-C61FDCCBA32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04000" y="1117800"/>
            <a:ext cx="5940000" cy="3375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EB514B-0857-4EBF-B042-2A3E81792E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000" y="1117800"/>
            <a:ext cx="2640600" cy="14814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250" b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8F4C310-09FC-4B27-9FA2-5128CE9C60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0000" y="2781000"/>
            <a:ext cx="2640600" cy="7670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450"/>
              </a:spcBef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B54B2-17FC-4F44-A549-93DE726BD6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0000" y="3728700"/>
            <a:ext cx="2639652" cy="767035"/>
          </a:xfrm>
        </p:spPr>
        <p:txBody>
          <a:bodyPr anchor="b"/>
          <a:lstStyle>
            <a:lvl1pPr>
              <a:spcBef>
                <a:spcPts val="450"/>
              </a:spcBef>
              <a:defRPr sz="900"/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67E2D2-7C31-4CEA-8775-7B4E031C03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106" y="1117801"/>
            <a:ext cx="47709" cy="33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70000" y="1693919"/>
            <a:ext cx="4232672" cy="1485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150"/>
              </a:spcBef>
              <a:defRPr sz="3000" b="0">
                <a:solidFill>
                  <a:schemeClr val="tx1"/>
                </a:solidFill>
              </a:defRPr>
            </a:lvl1pPr>
            <a:lvl2pPr marL="0" indent="0" algn="l">
              <a:spcBef>
                <a:spcPts val="150"/>
              </a:spcBef>
              <a:buNone/>
              <a:defRPr sz="165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69999" y="1285200"/>
            <a:ext cx="732507" cy="405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150"/>
              </a:spcBef>
              <a:defRPr sz="3000" b="0">
                <a:solidFill>
                  <a:schemeClr val="tx1"/>
                </a:solidFill>
              </a:defRPr>
            </a:lvl1pPr>
            <a:lvl2pPr marL="0" indent="0" algn="l">
              <a:spcBef>
                <a:spcPts val="150"/>
              </a:spcBef>
              <a:buNone/>
              <a:defRPr sz="165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No.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8CC868-F63B-45A2-8C7D-A67074BAE5E7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000" y="418500"/>
            <a:ext cx="1455686" cy="2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6862FA6C-9821-BB49-AB0A-69B27F15279C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1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8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418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1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96ED-8270-4BD9-9069-84F474882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A3A6B-089A-48DA-907F-9446B1276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73D13-8BEF-4470-A16D-19EDE6E7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1F0EAC-DF03-4553-8D22-C26B163DC9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70272" y="1282500"/>
            <a:ext cx="8599500" cy="2999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22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1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0000" y="1281112"/>
            <a:ext cx="8600155" cy="3013589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1"/>
                </a:solidFill>
              </a:defRPr>
            </a:lvl1pPr>
            <a:lvl2pPr>
              <a:spcBef>
                <a:spcPts val="450"/>
              </a:spcBef>
              <a:defRPr sz="1200">
                <a:solidFill>
                  <a:schemeClr val="tx1"/>
                </a:solidFill>
              </a:defRPr>
            </a:lvl2pPr>
            <a:lvl3pPr>
              <a:spcBef>
                <a:spcPts val="45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45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45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51759" y="148041"/>
            <a:ext cx="8600156" cy="3030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85" y="4795706"/>
            <a:ext cx="727472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19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1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0000" y="1281112"/>
            <a:ext cx="8600155" cy="3013589"/>
          </a:xfrm>
        </p:spPr>
        <p:txBody>
          <a:bodyPr>
            <a:noAutofit/>
          </a:bodyPr>
          <a:lstStyle>
            <a:lvl1pPr>
              <a:defRPr sz="1200" b="0">
                <a:solidFill>
                  <a:schemeClr val="tx1"/>
                </a:solidFill>
              </a:defRPr>
            </a:lvl1pPr>
            <a:lvl2pPr>
              <a:spcBef>
                <a:spcPts val="450"/>
              </a:spcBef>
              <a:defRPr sz="1200">
                <a:solidFill>
                  <a:schemeClr val="tx1"/>
                </a:solidFill>
              </a:defRPr>
            </a:lvl2pPr>
            <a:lvl3pPr>
              <a:spcBef>
                <a:spcPts val="45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45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45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51759" y="148041"/>
            <a:ext cx="8600156" cy="3030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85" y="4795706"/>
            <a:ext cx="727472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0" y="4795132"/>
            <a:ext cx="3503084" cy="148344"/>
          </a:xfrm>
        </p:spPr>
        <p:txBody>
          <a:bodyPr anchor="ctr">
            <a:noAutofit/>
          </a:bodyPr>
          <a:lstStyle>
            <a:lvl1pPr>
              <a:spcBef>
                <a:spcPts val="450"/>
              </a:spcBef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footer text</a:t>
            </a:r>
          </a:p>
        </p:txBody>
      </p:sp>
    </p:spTree>
    <p:extLst>
      <p:ext uri="{BB962C8B-B14F-4D97-AF65-F5344CB8AC3E}">
        <p14:creationId xmlns:p14="http://schemas.microsoft.com/office/powerpoint/2010/main" val="20720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85" y="4795706"/>
            <a:ext cx="727472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5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4606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CC9C48B-8F01-477C-A429-B5E465F5632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000" y="418500"/>
            <a:ext cx="1455686" cy="275400"/>
          </a:xfrm>
          <a:prstGeom prst="rect">
            <a:avLst/>
          </a:prstGeom>
        </p:spPr>
      </p:pic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C213809-11F2-4FF6-8836-C61FDCCBA32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04000" y="1117800"/>
            <a:ext cx="5940000" cy="3375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EB514B-0857-4EBF-B042-2A3E81792E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000" y="1117800"/>
            <a:ext cx="2640600" cy="14814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250" b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8F4C310-09FC-4B27-9FA2-5128CE9C60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0000" y="2781000"/>
            <a:ext cx="2640600" cy="76703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spcBef>
                <a:spcPts val="450"/>
              </a:spcBef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B54B2-17FC-4F44-A549-93DE726BD6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0000" y="3728700"/>
            <a:ext cx="2639652" cy="767035"/>
          </a:xfrm>
        </p:spPr>
        <p:txBody>
          <a:bodyPr anchor="b"/>
          <a:lstStyle>
            <a:lvl1pPr>
              <a:spcBef>
                <a:spcPts val="450"/>
              </a:spcBef>
              <a:defRPr sz="900"/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67E2D2-7C31-4CEA-8775-7B4E031C03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106" y="1117801"/>
            <a:ext cx="47709" cy="33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6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70000" y="1693919"/>
            <a:ext cx="4232672" cy="1485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150"/>
              </a:spcBef>
              <a:defRPr sz="3000" b="0">
                <a:solidFill>
                  <a:schemeClr val="tx1"/>
                </a:solidFill>
              </a:defRPr>
            </a:lvl1pPr>
            <a:lvl2pPr marL="0" indent="0" algn="l">
              <a:spcBef>
                <a:spcPts val="150"/>
              </a:spcBef>
              <a:buNone/>
              <a:defRPr sz="165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69999" y="1285200"/>
            <a:ext cx="732507" cy="405000"/>
          </a:xfrm>
          <a:prstGeom prst="rect">
            <a:avLst/>
          </a:prstGeom>
        </p:spPr>
        <p:txBody>
          <a:bodyPr anchor="t"/>
          <a:lstStyle>
            <a:lvl1pPr algn="l">
              <a:spcBef>
                <a:spcPts val="150"/>
              </a:spcBef>
              <a:defRPr sz="3000" b="0">
                <a:solidFill>
                  <a:schemeClr val="tx1"/>
                </a:solidFill>
              </a:defRPr>
            </a:lvl1pPr>
            <a:lvl2pPr marL="0" indent="0" algn="l">
              <a:spcBef>
                <a:spcPts val="150"/>
              </a:spcBef>
              <a:buNone/>
              <a:defRPr sz="165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No.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FD86229-8BAD-4B72-B26F-D4105119A95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000" y="418500"/>
            <a:ext cx="1455686" cy="2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7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62903-71A8-4BD2-B059-6BA4C3AA39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999" y="323039"/>
            <a:ext cx="4220100" cy="302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3EFCC3-809C-4472-825A-5268DA7595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A7757-8EC5-4D12-B56F-AB9F88D69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5437D9-CE22-451C-B458-B3F648A642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00" y="1281113"/>
            <a:ext cx="4220100" cy="2999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169CDD-9FFC-4BEA-A4C1-F55F1EBC5A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2099" y="323038"/>
            <a:ext cx="4220100" cy="41013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5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FAACB8-7B00-457D-8F89-FB4DD9039A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56072-910B-4986-8C02-A52A75446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F34447-13E0-43B9-BE1F-C60C0355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00" y="324000"/>
            <a:ext cx="4220671" cy="41013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D6BD01-6C23-44ED-8363-1C234E2533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771" y="1281113"/>
            <a:ext cx="4220100" cy="2999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AABB0-FC25-4DDA-B141-9861B8EF64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771" y="323039"/>
            <a:ext cx="4220100" cy="302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06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98738-2E1C-4407-AE23-FC7C52247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B932A-F9A4-4379-8F69-FA63BDFA24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47A58-42BF-4A47-A878-643A5CD2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C6D4BB-14E1-42DC-832A-2D0CE78632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272" y="683100"/>
            <a:ext cx="8599884" cy="297000"/>
          </a:xfrm>
        </p:spPr>
        <p:txBody>
          <a:bodyPr/>
          <a:lstStyle>
            <a:lvl1pPr>
              <a:spcBef>
                <a:spcPts val="450"/>
              </a:spcBef>
              <a:defRPr sz="165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6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910883C4-A13D-9B43-8262-264BD95B414B}" type="datetime1">
              <a:rPr lang="fi-FI" smtClean="0"/>
              <a:t>15.4.2024</a:t>
            </a:fld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654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85" y="4795706"/>
            <a:ext cx="727472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2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23321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968F4-749D-4CAB-A446-6D031A69339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29499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 bwMode="white">
          <a:xfrm>
            <a:off x="8693945" y="4742878"/>
            <a:ext cx="417513" cy="309563"/>
          </a:xfrm>
          <a:prstGeom prst="rect">
            <a:avLst/>
          </a:prstGeom>
        </p:spPr>
        <p:txBody>
          <a:bodyPr anchor="ctr"/>
          <a:lstStyle>
            <a:lvl1pPr algn="r">
              <a:defRPr sz="10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E5F62ACB-CA52-404C-8CBA-E8552B0078EC}" type="slidenum">
              <a:rPr lang="en-US" sz="750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75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597" y="964395"/>
            <a:ext cx="4116388" cy="3076575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 marL="606029" indent="-135731">
              <a:defRPr sz="10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4786314" y="964395"/>
            <a:ext cx="4116388" cy="3076575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 marL="606029" indent="-135731">
              <a:defRPr sz="10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0350" y="321454"/>
            <a:ext cx="8883650" cy="36909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9"/>
          <p:cNvSpPr>
            <a:spLocks noGrp="1" noChangeArrowheads="1"/>
          </p:cNvSpPr>
          <p:nvPr>
            <p:ph type="ftr" sz="quarter" idx="11"/>
          </p:nvPr>
        </p:nvSpPr>
        <p:spPr>
          <a:xfrm>
            <a:off x="785814" y="4460081"/>
            <a:ext cx="7555320" cy="282797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i-FI"/>
              <a:t>KANTAR TNS Agri Oy - Maidontuotannon kehitysnäkymät 2025</a:t>
            </a:r>
          </a:p>
        </p:txBody>
      </p:sp>
    </p:spTree>
    <p:extLst>
      <p:ext uri="{BB962C8B-B14F-4D97-AF65-F5344CB8AC3E}">
        <p14:creationId xmlns:p14="http://schemas.microsoft.com/office/powerpoint/2010/main" val="13654584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1 x content - no sub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96ED-8270-4BD9-9069-84F474882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A3A6B-089A-48DA-907F-9446B1276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73D13-8BEF-4470-A16D-19EDE6E7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1F0EAC-DF03-4553-8D22-C26B163DC9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70272" y="1282500"/>
            <a:ext cx="8599500" cy="2999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5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1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596ED-8270-4BD9-9069-84F474882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CA3A6B-089A-48DA-907F-9446B12760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73D13-8BEF-4470-A16D-19EDE6E7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105BF4-D562-44BF-BA5C-F9CA4C0FE9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272" y="683100"/>
            <a:ext cx="8599500" cy="297000"/>
          </a:xfrm>
        </p:spPr>
        <p:txBody>
          <a:bodyPr/>
          <a:lstStyle>
            <a:lvl1pPr>
              <a:spcBef>
                <a:spcPts val="450"/>
              </a:spcBef>
              <a:defRPr sz="1650"/>
            </a:lvl1pPr>
          </a:lstStyle>
          <a:p>
            <a:pPr lvl="0"/>
            <a:r>
              <a:rPr lang="en-US"/>
              <a:t>Click to add subtitle</a:t>
            </a:r>
            <a:endParaRPr lang="en-GB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01F0EAC-DF03-4553-8D22-C26B163DC9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70272" y="1282500"/>
            <a:ext cx="8599500" cy="2999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6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Obje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CBA3-D598-4B1F-BAA3-EE14B5154290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0" y="773881"/>
            <a:ext cx="9144000" cy="368024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71136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802" y="564200"/>
            <a:ext cx="1298143" cy="982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223" y="21667"/>
            <a:ext cx="2985638" cy="1232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2276700-B635-4DCE-970E-4CDECD2A1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CDFF780-8EE1-4FC4-B9A4-D226DFA6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215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IO_Ruoantuotanto_ja_vilj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K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2" y="326085"/>
            <a:ext cx="689128" cy="52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186273"/>
            <a:ext cx="6136542" cy="4957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60" y="1213654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A7D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61" y="3115168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MTK_ppt_ruoantuotanto_yläpalkki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917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_Ruoantuotanto_ja_viljely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K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2" y="326085"/>
            <a:ext cx="689128" cy="52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1" y="186273"/>
            <a:ext cx="6136540" cy="495722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61" y="3115168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MTK_ppt_ruoantuotanto_yläpalkki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1AC6F8F1-0D47-4E15-B1A7-52106C0A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D9F3A49D-F7A0-4BD7-A1E9-F693E77503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50160C-3B76-4677-97FA-03CADFD7D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60" y="1213654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A7D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73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BE911DE4-FFD1-A944-A19E-8E7802C90FA7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520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Yrittäminen_maaseudu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1" y="207677"/>
            <a:ext cx="6136541" cy="493070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4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FCD01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1" y="3115168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2" y="326085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94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Yrittäminen_maaseudulla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1" y="207679"/>
            <a:ext cx="6136541" cy="49307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4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FCD01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1" y="3115168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2" y="326085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03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IO_Metsänomista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1" y="209244"/>
            <a:ext cx="6136540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4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9D4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1" y="3115168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 descr="MTK_ppt_metsänomistaminen_yläpalkki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2" y="326085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3" name="Picture 2" descr="metsanomistaja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0" y="4137471"/>
            <a:ext cx="1428618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989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IO_Metsänomistaminen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1" y="209244"/>
            <a:ext cx="6136540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4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9D4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1" y="3115168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 descr="MTK_ppt_metsänomistaminen_yläpalkki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2" y="326085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3" name="Picture 2" descr="metsanomistaja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0" y="4137471"/>
            <a:ext cx="1428618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0700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_Maankäyt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26" y="217386"/>
            <a:ext cx="6111611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4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7FBB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1" y="3115168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2" y="326085"/>
            <a:ext cx="689128" cy="521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526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_Maankäyttö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26" y="217388"/>
            <a:ext cx="6111611" cy="492886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4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7FBB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1" y="3115168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2" y="326085"/>
            <a:ext cx="689128" cy="521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606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F876F376-7A51-CC46-8D20-D69169E98C5B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048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LEIS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23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6862FA6C-9821-BB49-AB0A-69B27F15279C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2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8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385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910883C4-A13D-9B43-8262-264BD95B414B}" type="datetime1">
              <a:rPr lang="fi-FI" smtClean="0"/>
              <a:t>15.4.2024</a:t>
            </a:fld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806640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  <p:sp>
        <p:nvSpPr>
          <p:cNvPr id="17" name="Päivämäärän paikkamerkki 16">
            <a:extLst>
              <a:ext uri="{FF2B5EF4-FFF2-40B4-BE49-F238E27FC236}">
                <a16:creationId xmlns:a16="http://schemas.microsoft.com/office/drawing/2014/main" id="{DBEC8CEB-9AC2-41F3-993F-0C106286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19" name="Dian numeron paikkamerkki 18">
            <a:extLst>
              <a:ext uri="{FF2B5EF4-FFF2-40B4-BE49-F238E27FC236}">
                <a16:creationId xmlns:a16="http://schemas.microsoft.com/office/drawing/2014/main" id="{EACC3F39-1701-4A66-A0EC-C44F3FEA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7065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BE911DE4-FFD1-A944-A19E-8E7802C90FA7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5980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806641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  <p:sp>
        <p:nvSpPr>
          <p:cNvPr id="17" name="Päivämäärän paikkamerkki 16">
            <a:extLst>
              <a:ext uri="{FF2B5EF4-FFF2-40B4-BE49-F238E27FC236}">
                <a16:creationId xmlns:a16="http://schemas.microsoft.com/office/drawing/2014/main" id="{DBEC8CEB-9AC2-41F3-993F-0C106286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19" name="Dian numeron paikkamerkki 18">
            <a:extLst>
              <a:ext uri="{FF2B5EF4-FFF2-40B4-BE49-F238E27FC236}">
                <a16:creationId xmlns:a16="http://schemas.microsoft.com/office/drawing/2014/main" id="{EACC3F39-1701-4A66-A0EC-C44F3FEA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383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LEIS_otsikk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997274"/>
            <a:ext cx="8229600" cy="758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830B6CB8-3D41-044C-8B60-1FC3DCF371F9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F05B44C-7161-4CBA-8BD8-6E3BECD50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pic>
        <p:nvPicPr>
          <p:cNvPr id="7" name="Kuva 6" descr="Kuva, joka sisältää kohteen laite, piirtäminen&#10;&#10;Kuvaus luotu automaattisesti">
            <a:extLst>
              <a:ext uri="{FF2B5EF4-FFF2-40B4-BE49-F238E27FC236}">
                <a16:creationId xmlns:a16="http://schemas.microsoft.com/office/drawing/2014/main" id="{6B9BF585-3D77-446C-BD9B-C440A04C71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02" y="4489073"/>
            <a:ext cx="551585" cy="7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1155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Ruoantuotanto_ja_viljely_4v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42162010-D020-4C48-B18D-327B94C72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3649" y="2143319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6F4101F-BC25-40FD-9BC0-19CA18A617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057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0" name="Dian numeron paikkamerkki 19">
            <a:extLst>
              <a:ext uri="{FF2B5EF4-FFF2-40B4-BE49-F238E27FC236}">
                <a16:creationId xmlns:a16="http://schemas.microsoft.com/office/drawing/2014/main" id="{1B7EBAA3-685E-4FAD-AF64-6312605125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7">
            <a:extLst>
              <a:ext uri="{FF2B5EF4-FFF2-40B4-BE49-F238E27FC236}">
                <a16:creationId xmlns:a16="http://schemas.microsoft.com/office/drawing/2014/main" id="{D2283997-AF87-456C-8D59-1DAE19F3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15.4.2024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198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ÄÄ_LOGO_YLEIS_otsikko">
    <p:bg>
      <p:bgPr>
        <a:solidFill>
          <a:srgbClr val="009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796922"/>
            <a:ext cx="8229600" cy="758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7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8C84C2-B137-4A2F-A61C-9511897C7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874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YLEIS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14961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C202B2CD-2CE1-BC44-823F-6FDB10A2EFDD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5771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0C7F76B2-D014-554F-ABFB-A7EF5AAC7D29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093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AECD640C-1981-A949-9CC5-7052C7C59F51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7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654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C1E9AF0B-0321-6141-A836-F7540E2679B6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7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527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A72A08E7-61EB-524B-B693-D6E1C23F4CC1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2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8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7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81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LEIS_otsikk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997273"/>
            <a:ext cx="8229600" cy="758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830B6CB8-3D41-044C-8B60-1FC3DCF371F9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F05B44C-7161-4CBA-8BD8-6E3BECD50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pic>
        <p:nvPicPr>
          <p:cNvPr id="7" name="Kuva 6" descr="Kuva, joka sisältää kohteen laite, piirtäminen&#10;&#10;Kuvaus luotu automaattisesti">
            <a:extLst>
              <a:ext uri="{FF2B5EF4-FFF2-40B4-BE49-F238E27FC236}">
                <a16:creationId xmlns:a16="http://schemas.microsoft.com/office/drawing/2014/main" id="{6B9BF585-3D77-446C-BD9B-C440A04C71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01" y="4489072"/>
            <a:ext cx="551585" cy="7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256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516120F6-AF05-3D4D-A317-8C17CCE7B301}" type="datetime1">
              <a:rPr lang="fi-FI" smtClean="0"/>
              <a:t>15.4.2024</a:t>
            </a:fld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7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369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555B4514-B471-914E-8EB3-C6960C64CA44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7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0346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7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684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14961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338BD4DB-5372-4F46-8510-E1F7B3358053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7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072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D9DD13AE-11D3-EF49-8A40-AA2AD1E67458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7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8509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OMISTAJA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5" name="Picture 14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6" y="4666311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59F0D432-F508-F545-BF5C-F5F2716D19BC}" type="datetime1">
              <a:rPr lang="fi-FI" smtClean="0"/>
              <a:t>15.4.2024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4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4524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ETSANOMISTAJA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6" y="4666311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75DD9B9A-805F-2445-A8AE-A2E03781CB0E}" type="datetime1">
              <a:rPr lang="fi-FI" smtClean="0"/>
              <a:t>15.4.2024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4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4678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2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8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6" y="4666311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B03FECC4-C5B2-EA4F-9F6C-4806E5241720}" type="datetime1">
              <a:rPr lang="fi-FI" smtClean="0"/>
              <a:t>15.4.2024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4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827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6" name="Picture 15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6" y="4666311"/>
            <a:ext cx="1362782" cy="411226"/>
          </a:xfrm>
          <a:prstGeom prst="rect">
            <a:avLst/>
          </a:prstGeom>
        </p:spPr>
      </p:pic>
      <p:sp>
        <p:nvSpPr>
          <p:cNvPr id="1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E35F77C4-62ED-B349-9FDA-ECB3C5C98104}" type="datetime1">
              <a:rPr lang="fi-FI" smtClean="0"/>
              <a:t>15.4.2024</a:t>
            </a:fld>
            <a:endParaRPr lang="en-US"/>
          </a:p>
        </p:txBody>
      </p:sp>
      <p:sp>
        <p:nvSpPr>
          <p:cNvPr id="1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4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8465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8" name="Picture 17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6" y="4666311"/>
            <a:ext cx="1362782" cy="411226"/>
          </a:xfrm>
          <a:prstGeom prst="rect">
            <a:avLst/>
          </a:prstGeom>
        </p:spPr>
      </p:pic>
      <p:sp>
        <p:nvSpPr>
          <p:cNvPr id="19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00FDB50D-BE69-1148-A6F6-9EDE709B55B9}" type="datetime1">
              <a:rPr lang="fi-FI" smtClean="0"/>
              <a:t>15.4.2024</a:t>
            </a:fld>
            <a:endParaRPr lang="en-US"/>
          </a:p>
        </p:txBody>
      </p:sp>
      <p:sp>
        <p:nvSpPr>
          <p:cNvPr id="2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4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75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Ruoantuotanto_ja_viljely_4v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42162010-D020-4C48-B18D-327B94C72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3649" y="2143319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6F4101F-BC25-40FD-9BC0-19CA18A617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056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0" name="Dian numeron paikkamerkki 19">
            <a:extLst>
              <a:ext uri="{FF2B5EF4-FFF2-40B4-BE49-F238E27FC236}">
                <a16:creationId xmlns:a16="http://schemas.microsoft.com/office/drawing/2014/main" id="{1B7EBAA3-685E-4FAD-AF64-6312605125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7">
            <a:extLst>
              <a:ext uri="{FF2B5EF4-FFF2-40B4-BE49-F238E27FC236}">
                <a16:creationId xmlns:a16="http://schemas.microsoft.com/office/drawing/2014/main" id="{D2283997-AF87-456C-8D59-1DAE19F3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15.4.2024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85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6" y="4666311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4187A5BF-73B8-254C-A3F6-D95E6D6388B5}" type="datetime1">
              <a:rPr lang="fi-FI" smtClean="0"/>
              <a:t>15.4.2024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4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0736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T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14961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6" y="4666311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274F6EDE-DC8A-2849-A443-4F70E7FABD36}" type="datetime1">
              <a:rPr lang="fi-FI" smtClean="0"/>
              <a:t>15.4.2024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4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628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T_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6" y="4666311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C26B64A6-D364-624A-9B14-76028ACE6F25}" type="datetime1">
              <a:rPr lang="fi-FI" smtClean="0"/>
              <a:t>15.4.2024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4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3480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MTK_pysty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A4CF58C8-E8CC-9140-BCFD-4693A64E38C8}" type="datetime1">
              <a:rPr lang="fi-FI" smtClean="0"/>
              <a:t>15.4.2024</a:t>
            </a:fld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438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MTK_otsikko_pysty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58D448A6-DE80-F342-AAA7-0988E6EEEC67}" type="datetime1">
              <a:rPr lang="fi-FI" smtClean="0"/>
              <a:t>15.4.2024</a:t>
            </a:fld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039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K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2" y="4767264"/>
            <a:ext cx="1801929" cy="273844"/>
          </a:xfrm>
        </p:spPr>
        <p:txBody>
          <a:bodyPr/>
          <a:lstStyle/>
          <a:p>
            <a:fld id="{5A49EF21-910E-CA46-B083-589B47E35DA2}" type="datetime1">
              <a:rPr lang="fi-FI" smtClean="0"/>
              <a:t>15.4.2024</a:t>
            </a:fld>
            <a:endParaRPr lang="en-US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" y="4623751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005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800" y="564198"/>
            <a:ext cx="1298143" cy="982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221" y="21666"/>
            <a:ext cx="2985638" cy="1232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2276700-B635-4DCE-970E-4CDECD2A1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CDFF780-8EE1-4FC4-B9A4-D226DFA6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014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IO_Ruoantuotanto_ja_vilj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K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186271"/>
            <a:ext cx="6136542" cy="4957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A7D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MTK_ppt_ruoantuotanto_yläpalkki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873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_Ruoantuotanto_ja_viljely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K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186271"/>
            <a:ext cx="6136540" cy="495722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MTK_ppt_ruoantuotanto_yläpalkki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1AC6F8F1-0D47-4E15-B1A7-52106C0A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D9F3A49D-F7A0-4BD7-A1E9-F693E77503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50160C-3B76-4677-97FA-03CADFD7D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A7D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2593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Yrittäminen_maaseudu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207677"/>
            <a:ext cx="6136541" cy="493070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FCD01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30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ÄÄ_LOGO_YLEIS_otsikko">
    <p:bg>
      <p:bgPr>
        <a:solidFill>
          <a:srgbClr val="009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796921"/>
            <a:ext cx="8229600" cy="758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6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8C84C2-B137-4A2F-A61C-9511897C7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4380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Yrittäminen_maaseudulla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207677"/>
            <a:ext cx="6136541" cy="49307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FCD01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0592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IO_Metsänomista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209244"/>
            <a:ext cx="6136540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9D4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 descr="MTK_ppt_metsänomistaminen_yläpalkki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3" name="Picture 2" descr="metsanomistaja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0" y="4137471"/>
            <a:ext cx="1428618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5745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IO_Metsänomistaminen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209244"/>
            <a:ext cx="6136540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9D4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 descr="MTK_ppt_metsänomistaminen_yläpalkki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3" name="Picture 2" descr="metsanomistaja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0" y="4137471"/>
            <a:ext cx="1428618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5071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_Maankäyt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24" y="217386"/>
            <a:ext cx="6111611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7FBB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2640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_Maankäyttö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24" y="217386"/>
            <a:ext cx="6111611" cy="492886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7FBB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3786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F876F376-7A51-CC46-8D20-D69169E98C5B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6300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LEIS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5011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862FA6C-9821-BB49-AB0A-69B27F15279C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8074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910883C4-A13D-9B43-8262-264BD95B414B}" type="datetime1">
              <a:rPr lang="fi-FI" smtClean="0"/>
              <a:t>15.4.2024</a:t>
            </a:fld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9799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BE911DE4-FFD1-A944-A19E-8E7802C90FA7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9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YLEIS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14960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C202B2CD-2CE1-BC44-823F-6FDB10A2EFDD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0066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80663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17" name="Päivämäärän paikkamerkki 16">
            <a:extLst>
              <a:ext uri="{FF2B5EF4-FFF2-40B4-BE49-F238E27FC236}">
                <a16:creationId xmlns:a16="http://schemas.microsoft.com/office/drawing/2014/main" id="{DBEC8CEB-9AC2-41F3-993F-0C106286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19" name="Dian numeron paikkamerkki 18">
            <a:extLst>
              <a:ext uri="{FF2B5EF4-FFF2-40B4-BE49-F238E27FC236}">
                <a16:creationId xmlns:a16="http://schemas.microsoft.com/office/drawing/2014/main" id="{EACC3F39-1701-4A66-A0EC-C44F3FEA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1937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LEIS_otsikk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997272"/>
            <a:ext cx="8229600" cy="758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830B6CB8-3D41-044C-8B60-1FC3DCF371F9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F05B44C-7161-4CBA-8BD8-6E3BECD50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pic>
        <p:nvPicPr>
          <p:cNvPr id="7" name="Kuva 6" descr="Kuva, joka sisältää kohteen laite, piirtäminen&#10;&#10;Kuvaus luotu automaattisesti">
            <a:extLst>
              <a:ext uri="{FF2B5EF4-FFF2-40B4-BE49-F238E27FC236}">
                <a16:creationId xmlns:a16="http://schemas.microsoft.com/office/drawing/2014/main" id="{6B9BF585-3D77-446C-BD9B-C440A04C71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00" y="4489071"/>
            <a:ext cx="551585" cy="7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7465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Ruoantuotanto_ja_viljely_4v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42162010-D020-4C48-B18D-327B94C72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3649" y="2143319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6F4101F-BC25-40FD-9BC0-19CA18A617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0" name="Dian numeron paikkamerkki 19">
            <a:extLst>
              <a:ext uri="{FF2B5EF4-FFF2-40B4-BE49-F238E27FC236}">
                <a16:creationId xmlns:a16="http://schemas.microsoft.com/office/drawing/2014/main" id="{1B7EBAA3-685E-4FAD-AF64-6312605125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7">
            <a:extLst>
              <a:ext uri="{FF2B5EF4-FFF2-40B4-BE49-F238E27FC236}">
                <a16:creationId xmlns:a16="http://schemas.microsoft.com/office/drawing/2014/main" id="{D2283997-AF87-456C-8D59-1DAE19F3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15.4.2024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101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ÄÄ_LOGO_YLEIS_otsikko">
    <p:bg>
      <p:bgPr>
        <a:solidFill>
          <a:srgbClr val="009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796920"/>
            <a:ext cx="8229600" cy="758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8C84C2-B137-4A2F-A61C-9511897C7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3459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YLEIS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C202B2CD-2CE1-BC44-823F-6FDB10A2EFDD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0864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0C7F76B2-D014-554F-ABFB-A7EF5AAC7D29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1361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AECD640C-1981-A949-9CC5-7052C7C59F51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6694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C1E9AF0B-0321-6141-A836-F7540E2679B6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6721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A72A08E7-61EB-524B-B693-D6E1C23F4CC1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8606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16120F6-AF05-3D4D-A317-8C17CCE7B301}" type="datetime1">
              <a:rPr lang="fi-FI" smtClean="0"/>
              <a:t>15.4.2024</a:t>
            </a:fld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3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IO_Ruoantuotanto_ja_vilj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K_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2" y="326084"/>
            <a:ext cx="689128" cy="52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186272"/>
            <a:ext cx="6136542" cy="4957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60" y="1213654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A7D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61" y="3115167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MTK_ppt_ruoantuotanto_yläpalkki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84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0C7F76B2-D014-554F-ABFB-A7EF5AAC7D29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5155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55B4514-B471-914E-8EB3-C6960C64CA44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8379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5188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338BD4DB-5372-4F46-8510-E1F7B3358053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0238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D9DD13AE-11D3-EF49-8A40-AA2AD1E67458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5645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OMISTAJA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5" name="Picture 14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9F0D432-F508-F545-BF5C-F5F2716D19BC}" type="datetime1">
              <a:rPr lang="fi-FI" smtClean="0"/>
              <a:t>15.4.2024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655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ETSANOMISTAJA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75DD9B9A-805F-2445-A8AE-A2E03781CB0E}" type="datetime1">
              <a:rPr lang="fi-FI" smtClean="0"/>
              <a:t>15.4.2024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9309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B03FECC4-C5B2-EA4F-9F6C-4806E5241720}" type="datetime1">
              <a:rPr lang="fi-FI" smtClean="0"/>
              <a:t>15.4.2024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5034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6" name="Picture 15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E35F77C4-62ED-B349-9FDA-ECB3C5C98104}" type="datetime1">
              <a:rPr lang="fi-FI" smtClean="0"/>
              <a:t>15.4.2024</a:t>
            </a:fld>
            <a:endParaRPr lang="en-US"/>
          </a:p>
        </p:txBody>
      </p:sp>
      <p:sp>
        <p:nvSpPr>
          <p:cNvPr id="1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5738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8" name="Picture 17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9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00FDB50D-BE69-1148-A6F6-9EDE709B55B9}" type="datetime1">
              <a:rPr lang="fi-FI" smtClean="0"/>
              <a:t>15.4.2024</a:t>
            </a:fld>
            <a:endParaRPr lang="en-US"/>
          </a:p>
        </p:txBody>
      </p:sp>
      <p:sp>
        <p:nvSpPr>
          <p:cNvPr id="2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3540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4187A5BF-73B8-254C-A3F6-D95E6D6388B5}" type="datetime1">
              <a:rPr lang="fi-FI" smtClean="0"/>
              <a:t>15.4.2024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9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AECD640C-1981-A949-9CC5-7052C7C59F51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6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3482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T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274F6EDE-DC8A-2849-A443-4F70E7FABD36}" type="datetime1">
              <a:rPr lang="fi-FI" smtClean="0"/>
              <a:t>15.4.2024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5107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T_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C26B64A6-D364-624A-9B14-76028ACE6F25}" type="datetime1">
              <a:rPr lang="fi-FI" smtClean="0"/>
              <a:t>15.4.2024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5870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MTK_pysty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A4CF58C8-E8CC-9140-BCFD-4693A64E38C8}" type="datetime1">
              <a:rPr lang="fi-FI" smtClean="0"/>
              <a:t>15.4.2024</a:t>
            </a:fld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4781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MTK_otsikko_pysty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8D448A6-DE80-F342-AAA7-0988E6EEEC67}" type="datetime1">
              <a:rPr lang="fi-FI" smtClean="0"/>
              <a:t>15.4.2024</a:t>
            </a:fld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355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K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A49EF21-910E-CA46-B083-589B47E35DA2}" type="datetime1">
              <a:rPr lang="fi-FI" smtClean="0"/>
              <a:t>15.4.2024</a:t>
            </a:fld>
            <a:endParaRPr lang="en-US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3108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7364" y="4803219"/>
            <a:ext cx="197987" cy="2019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05373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C1E9AF0B-0321-6141-A836-F7540E2679B6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6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37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A72A08E7-61EB-524B-B693-D6E1C23F4CC1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1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8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6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3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516120F6-AF05-3D4D-A317-8C17CCE7B301}" type="datetime1">
              <a:rPr lang="fi-FI" smtClean="0"/>
              <a:t>15.4.2024</a:t>
            </a:fld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6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94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555B4514-B471-914E-8EB3-C6960C64CA44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6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43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6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13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14960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338BD4DB-5372-4F46-8510-E1F7B3358053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6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89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D9DD13AE-11D3-EF49-8A40-AA2AD1E67458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6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57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OMISTAJA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5" name="Picture 14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6" y="4666311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59F0D432-F508-F545-BF5C-F5F2716D19BC}" type="datetime1">
              <a:rPr lang="fi-FI" smtClean="0"/>
              <a:t>15.4.2024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4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74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_Ruoantuotanto_ja_viljely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K_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2" y="326084"/>
            <a:ext cx="689128" cy="52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1" y="186272"/>
            <a:ext cx="6136540" cy="495722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61" y="3115167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MTK_ppt_ruoantuotanto_yläpalkki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1AC6F8F1-0D47-4E15-B1A7-52106C0A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D9F3A49D-F7A0-4BD7-A1E9-F693E77503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50160C-3B76-4677-97FA-03CADFD7D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60" y="1213654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A7D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78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ETSANOMISTAJA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6" y="4666311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75DD9B9A-805F-2445-A8AE-A2E03781CB0E}" type="datetime1">
              <a:rPr lang="fi-FI" smtClean="0"/>
              <a:t>15.4.2024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4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84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1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8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6" y="4666311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B03FECC4-C5B2-EA4F-9F6C-4806E5241720}" type="datetime1">
              <a:rPr lang="fi-FI" smtClean="0"/>
              <a:t>15.4.2024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4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10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6" name="Picture 15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6" y="4666311"/>
            <a:ext cx="1362782" cy="411226"/>
          </a:xfrm>
          <a:prstGeom prst="rect">
            <a:avLst/>
          </a:prstGeom>
        </p:spPr>
      </p:pic>
      <p:sp>
        <p:nvSpPr>
          <p:cNvPr id="1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E35F77C4-62ED-B349-9FDA-ECB3C5C98104}" type="datetime1">
              <a:rPr lang="fi-FI" smtClean="0"/>
              <a:t>15.4.2024</a:t>
            </a:fld>
            <a:endParaRPr lang="en-US"/>
          </a:p>
        </p:txBody>
      </p:sp>
      <p:sp>
        <p:nvSpPr>
          <p:cNvPr id="1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4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04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8" name="Picture 17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6" y="4666311"/>
            <a:ext cx="1362782" cy="411226"/>
          </a:xfrm>
          <a:prstGeom prst="rect">
            <a:avLst/>
          </a:prstGeom>
        </p:spPr>
      </p:pic>
      <p:sp>
        <p:nvSpPr>
          <p:cNvPr id="19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00FDB50D-BE69-1148-A6F6-9EDE709B55B9}" type="datetime1">
              <a:rPr lang="fi-FI" smtClean="0"/>
              <a:t>15.4.2024</a:t>
            </a:fld>
            <a:endParaRPr lang="en-US"/>
          </a:p>
        </p:txBody>
      </p:sp>
      <p:sp>
        <p:nvSpPr>
          <p:cNvPr id="2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4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95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6" y="4666311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4187A5BF-73B8-254C-A3F6-D95E6D6388B5}" type="datetime1">
              <a:rPr lang="fi-FI" smtClean="0"/>
              <a:t>15.4.2024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4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4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T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14960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6" y="4666311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274F6EDE-DC8A-2849-A443-4F70E7FABD36}" type="datetime1">
              <a:rPr lang="fi-FI" smtClean="0"/>
              <a:t>15.4.2024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4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5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T_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6" y="4666311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C26B64A6-D364-624A-9B14-76028ACE6F25}" type="datetime1">
              <a:rPr lang="fi-FI" smtClean="0"/>
              <a:t>15.4.2024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4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65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MTK_pysty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A4CF58C8-E8CC-9140-BCFD-4693A64E38C8}" type="datetime1">
              <a:rPr lang="fi-FI" smtClean="0"/>
              <a:t>15.4.2024</a:t>
            </a:fld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95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MTK_otsikko_pysty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58D448A6-DE80-F342-AAA7-0988E6EEEC67}" type="datetime1">
              <a:rPr lang="fi-FI" smtClean="0"/>
              <a:t>15.4.2024</a:t>
            </a:fld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21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K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1" y="4767264"/>
            <a:ext cx="1801929" cy="273844"/>
          </a:xfrm>
        </p:spPr>
        <p:txBody>
          <a:bodyPr/>
          <a:lstStyle/>
          <a:p>
            <a:fld id="{5A49EF21-910E-CA46-B083-589B47E35DA2}" type="datetime1">
              <a:rPr lang="fi-FI" smtClean="0"/>
              <a:t>15.4.2024</a:t>
            </a:fld>
            <a:endParaRPr lang="en-US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8" y="4623750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4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Yrittäminen_maaseudu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207677"/>
            <a:ext cx="6136541" cy="493070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4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FCD01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1" y="3115167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2" y="326084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905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800" y="564198"/>
            <a:ext cx="1298143" cy="982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221" y="21666"/>
            <a:ext cx="2985638" cy="1232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2276700-B635-4DCE-970E-4CDECD2A1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CDFF780-8EE1-4FC4-B9A4-D226DFA6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451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IO_Ruoantuotanto_ja_vilj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K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186271"/>
            <a:ext cx="6136542" cy="4957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A7D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MTK_ppt_ruoantuotanto_yläpalkki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73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_Ruoantuotanto_ja_viljely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K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186271"/>
            <a:ext cx="6136540" cy="495722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MTK_ppt_ruoantuotanto_yläpalkki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1AC6F8F1-0D47-4E15-B1A7-52106C0A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D9F3A49D-F7A0-4BD7-A1E9-F693E77503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50160C-3B76-4677-97FA-03CADFD7D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A7D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47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Yrittäminen_maaseudu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207677"/>
            <a:ext cx="6136541" cy="493070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FCD01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436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Yrittäminen_maaseudulla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207677"/>
            <a:ext cx="6136541" cy="49307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FCD01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16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IO_Metsänomista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209244"/>
            <a:ext cx="6136540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9D4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 descr="MTK_ppt_metsänomistaminen_yläpalkki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3" name="Picture 2" descr="metsanomistaja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0" y="4137471"/>
            <a:ext cx="1428618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32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IO_Metsänomistaminen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209244"/>
            <a:ext cx="6136540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9D4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 descr="MTK_ppt_metsänomistaminen_yläpalkki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3" name="Picture 2" descr="metsanomistajat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0" y="4137471"/>
            <a:ext cx="1428618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231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_Maankäyt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24" y="217386"/>
            <a:ext cx="6111611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7FBB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19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_Maankäyttö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24" y="217386"/>
            <a:ext cx="6111611" cy="492886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7FBB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88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F876F376-7A51-CC46-8D20-D69169E98C5B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19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Yrittäminen_maaseudulla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207678"/>
            <a:ext cx="6136541" cy="49307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4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FCD01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1" y="3115167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2" y="326084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947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LEIS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309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862FA6C-9821-BB49-AB0A-69B27F15279C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79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910883C4-A13D-9B43-8262-264BD95B414B}" type="datetime1">
              <a:rPr lang="fi-FI" smtClean="0"/>
              <a:t>15.4.2024</a:t>
            </a:fld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61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BE911DE4-FFD1-A944-A19E-8E7802C90FA7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321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80663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17" name="Päivämäärän paikkamerkki 16">
            <a:extLst>
              <a:ext uri="{FF2B5EF4-FFF2-40B4-BE49-F238E27FC236}">
                <a16:creationId xmlns:a16="http://schemas.microsoft.com/office/drawing/2014/main" id="{DBEC8CEB-9AC2-41F3-993F-0C106286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19" name="Dian numeron paikkamerkki 18">
            <a:extLst>
              <a:ext uri="{FF2B5EF4-FFF2-40B4-BE49-F238E27FC236}">
                <a16:creationId xmlns:a16="http://schemas.microsoft.com/office/drawing/2014/main" id="{EACC3F39-1701-4A66-A0EC-C44F3FEA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870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LEIS_otsikk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997272"/>
            <a:ext cx="8229600" cy="758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830B6CB8-3D41-044C-8B60-1FC3DCF371F9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F05B44C-7161-4CBA-8BD8-6E3BECD50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pic>
        <p:nvPicPr>
          <p:cNvPr id="7" name="Kuva 6" descr="Kuva, joka sisältää kohteen laite, piirtäminen&#10;&#10;Kuvaus luotu automaattisesti">
            <a:extLst>
              <a:ext uri="{FF2B5EF4-FFF2-40B4-BE49-F238E27FC236}">
                <a16:creationId xmlns:a16="http://schemas.microsoft.com/office/drawing/2014/main" id="{6B9BF585-3D77-446C-BD9B-C440A04C71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0300" y="4489071"/>
            <a:ext cx="551585" cy="7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919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Ruoantuotanto_ja_viljely_4v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42162010-D020-4C48-B18D-327B94C72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3649" y="2143319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6F4101F-BC25-40FD-9BC0-19CA18A617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0" name="Dian numeron paikkamerkki 19">
            <a:extLst>
              <a:ext uri="{FF2B5EF4-FFF2-40B4-BE49-F238E27FC236}">
                <a16:creationId xmlns:a16="http://schemas.microsoft.com/office/drawing/2014/main" id="{1B7EBAA3-685E-4FAD-AF64-6312605125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7">
            <a:extLst>
              <a:ext uri="{FF2B5EF4-FFF2-40B4-BE49-F238E27FC236}">
                <a16:creationId xmlns:a16="http://schemas.microsoft.com/office/drawing/2014/main" id="{D2283997-AF87-456C-8D59-1DAE19F3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15.4.2024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394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ÄÄ_LOGO_YLEIS_otsikko">
    <p:bg>
      <p:bgPr>
        <a:solidFill>
          <a:srgbClr val="009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796920"/>
            <a:ext cx="8229600" cy="758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8C84C2-B137-4A2F-A61C-9511897C7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48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YLEIS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C202B2CD-2CE1-BC44-823F-6FDB10A2EFDD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93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0C7F76B2-D014-554F-ABFB-A7EF5AAC7D29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2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IO_Metsänomista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1" y="209244"/>
            <a:ext cx="6136540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4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9D4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1" y="3115167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 descr="MTK_ppt_metsänomistaminen_yläpalkki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2" y="326084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3" name="Picture 2" descr="metsanomistajat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0" y="4137471"/>
            <a:ext cx="1428618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978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AECD640C-1981-A949-9CC5-7052C7C59F51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793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C1E9AF0B-0321-6141-A836-F7540E2679B6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171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A72A08E7-61EB-524B-B693-D6E1C23F4CC1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551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16120F6-AF05-3D4D-A317-8C17CCE7B301}" type="datetime1">
              <a:rPr lang="fi-FI" smtClean="0"/>
              <a:t>15.4.2024</a:t>
            </a:fld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08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55B4514-B471-914E-8EB3-C6960C64CA44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549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784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338BD4DB-5372-4F46-8510-E1F7B3358053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717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D9DD13AE-11D3-EF49-8A40-AA2AD1E67458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67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OMISTAJA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5" name="Picture 14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9F0D432-F508-F545-BF5C-F5F2716D19BC}" type="datetime1">
              <a:rPr lang="fi-FI" smtClean="0"/>
              <a:t>15.4.2024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144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ETSANOMISTAJA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75DD9B9A-805F-2445-A8AE-A2E03781CB0E}" type="datetime1">
              <a:rPr lang="fi-FI" smtClean="0"/>
              <a:t>15.4.2024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7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IO_Metsänomistaminen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1" y="209244"/>
            <a:ext cx="6136540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4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9D4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1" y="3115167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 descr="MTK_ppt_metsänomistaminen_yläpalkki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2" y="326084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8"/>
            <a:ext cx="2985638" cy="123200"/>
          </a:xfrm>
          <a:prstGeom prst="rect">
            <a:avLst/>
          </a:prstGeom>
        </p:spPr>
      </p:pic>
      <p:pic>
        <p:nvPicPr>
          <p:cNvPr id="3" name="Picture 2" descr="metsanomistajat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0" y="4137471"/>
            <a:ext cx="1428618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103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B03FECC4-C5B2-EA4F-9F6C-4806E5241720}" type="datetime1">
              <a:rPr lang="fi-FI" smtClean="0"/>
              <a:t>15.4.2024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809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6" name="Picture 15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E35F77C4-62ED-B349-9FDA-ECB3C5C98104}" type="datetime1">
              <a:rPr lang="fi-FI" smtClean="0"/>
              <a:t>15.4.2024</a:t>
            </a:fld>
            <a:endParaRPr lang="en-US"/>
          </a:p>
        </p:txBody>
      </p:sp>
      <p:sp>
        <p:nvSpPr>
          <p:cNvPr id="1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193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8" name="Picture 17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9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00FDB50D-BE69-1148-A6F6-9EDE709B55B9}" type="datetime1">
              <a:rPr lang="fi-FI" smtClean="0"/>
              <a:t>15.4.2024</a:t>
            </a:fld>
            <a:endParaRPr lang="en-US"/>
          </a:p>
        </p:txBody>
      </p:sp>
      <p:sp>
        <p:nvSpPr>
          <p:cNvPr id="2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041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6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4187A5BF-73B8-254C-A3F6-D95E6D6388B5}" type="datetime1">
              <a:rPr lang="fi-FI" smtClean="0"/>
              <a:t>15.4.2024</a:t>
            </a:fld>
            <a:endParaRPr lang="en-US"/>
          </a:p>
        </p:txBody>
      </p:sp>
      <p:sp>
        <p:nvSpPr>
          <p:cNvPr id="1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514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T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274F6EDE-DC8A-2849-A443-4F70E7FABD36}" type="datetime1">
              <a:rPr lang="fi-FI" smtClean="0"/>
              <a:t>15.4.2024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172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SANOMISTAJAT_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 descr="metsanomistajat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85" y="4666310"/>
            <a:ext cx="1362782" cy="411226"/>
          </a:xfrm>
          <a:prstGeom prst="rect">
            <a:avLst/>
          </a:prstGeom>
        </p:spPr>
      </p:pic>
      <p:sp>
        <p:nvSpPr>
          <p:cNvPr id="15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C26B64A6-D364-624A-9B14-76028ACE6F25}" type="datetime1">
              <a:rPr lang="fi-FI" smtClean="0"/>
              <a:t>15.4.2024</a:t>
            </a:fld>
            <a:endParaRPr lang="en-US"/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390387" y="4767263"/>
            <a:ext cx="862944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212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MTK_pysty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A4CF58C8-E8CC-9140-BCFD-4693A64E38C8}" type="datetime1">
              <a:rPr lang="fi-FI" smtClean="0"/>
              <a:t>15.4.2024</a:t>
            </a:fld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583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MTK_otsikko_pysty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8D448A6-DE80-F342-AAA7-0988E6EEEC67}" type="datetime1">
              <a:rPr lang="fi-FI" smtClean="0"/>
              <a:t>15.4.2024</a:t>
            </a:fld>
            <a:endParaRPr lang="en-US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539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K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5A49EF21-910E-CA46-B083-589B47E35DA2}" type="datetime1">
              <a:rPr lang="fi-FI" smtClean="0"/>
              <a:t>15.4.2024</a:t>
            </a:fld>
            <a:endParaRPr lang="en-US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282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800" y="564198"/>
            <a:ext cx="1298143" cy="982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221" y="21666"/>
            <a:ext cx="2985638" cy="1232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2276700-B635-4DCE-970E-4CDECD2A1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8CDFF780-8EE1-4FC4-B9A4-D226DFA6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_Maankäyt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25" y="217386"/>
            <a:ext cx="6111611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4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7FBB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1" y="3115167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2" y="326084"/>
            <a:ext cx="689128" cy="521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418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IO_Ruoantuotanto_ja_vilj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K_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186271"/>
            <a:ext cx="6136542" cy="4957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A7D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MTK_ppt_ruoantuotanto_yläpalkki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970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_Ruoantuotanto_ja_viljely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TK_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186271"/>
            <a:ext cx="6136540" cy="495722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 descr="MTK_ppt_ruoantuotanto_yläpalkki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sp>
        <p:nvSpPr>
          <p:cNvPr id="11" name="Päivämäärän paikkamerkki 10">
            <a:extLst>
              <a:ext uri="{FF2B5EF4-FFF2-40B4-BE49-F238E27FC236}">
                <a16:creationId xmlns:a16="http://schemas.microsoft.com/office/drawing/2014/main" id="{1AC6F8F1-0D47-4E15-B1A7-52106C0A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D9F3A49D-F7A0-4BD7-A1E9-F693E77503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50160C-3B76-4677-97FA-03CADFD7D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A7D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801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Yrittäminen_maaseudu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207677"/>
            <a:ext cx="6136541" cy="493070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FCD01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901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Yrittäminen_maaseudulla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59" y="207677"/>
            <a:ext cx="6136541" cy="49307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FCD016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01168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998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IO_Metsänomista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209244"/>
            <a:ext cx="6136540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9D4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 descr="MTK_ppt_metsänomistaminen_yläpalkki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3" name="Picture 2" descr="metsanomistajat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0" y="4137471"/>
            <a:ext cx="1428618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61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IO_Metsänomistaminen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7460" y="209244"/>
            <a:ext cx="6136540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009D4B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 descr="MTK_ppt_metsänomistaminen_yläpalkki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2" name="Picture 11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3" name="Picture 2" descr="metsanomistajat.jp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60" y="4137471"/>
            <a:ext cx="1428618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695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_Maankäyt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24" y="217386"/>
            <a:ext cx="6111611" cy="492886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7FBB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331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_Maankäyttö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24" y="217386"/>
            <a:ext cx="6111611" cy="492886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3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7FBB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0" y="3115166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1" y="326083"/>
            <a:ext cx="689128" cy="521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949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F876F376-7A51-CC46-8D20-D69169E98C5B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649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LEIS_yleispoh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0C8C26F4-DBFC-534E-B965-5D94C9222ADC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IO_Maankäyttö_4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25" y="217387"/>
            <a:ext cx="6111611" cy="492886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660" y="1213654"/>
            <a:ext cx="2779935" cy="1781456"/>
          </a:xfrm>
        </p:spPr>
        <p:txBody>
          <a:bodyPr anchor="t">
            <a:noAutofit/>
          </a:bodyPr>
          <a:lstStyle>
            <a:lvl1pPr algn="l">
              <a:defRPr sz="2800" b="1" cap="all">
                <a:solidFill>
                  <a:srgbClr val="7FBB00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70661" y="3115167"/>
            <a:ext cx="2779936" cy="587648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19"/>
            <a:ext cx="9144000" cy="203454"/>
          </a:xfrm>
          <a:prstGeom prst="rect">
            <a:avLst/>
          </a:prstGeom>
        </p:spPr>
      </p:pic>
      <p:pic>
        <p:nvPicPr>
          <p:cNvPr id="10" name="Picture 9" descr="MTK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572" y="326084"/>
            <a:ext cx="689128" cy="521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5012512"/>
            <a:ext cx="2985638" cy="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799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2538282" cy="2577352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br>
              <a:rPr lang="fi-FI"/>
            </a:br>
            <a:br>
              <a:rPr lang="fi-FI"/>
            </a:b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862FA6C-9821-BB49-AB0A-69B27F15279C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3124200" y="304800"/>
            <a:ext cx="5562600" cy="4289425"/>
          </a:xfrm>
        </p:spPr>
        <p:txBody>
          <a:bodyPr/>
          <a:lstStyle/>
          <a:p>
            <a:r>
              <a:rPr lang="fi-FI"/>
              <a:t>Lisää kaavio napsauttamalla kuvaketta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57200" y="3012417"/>
            <a:ext cx="2538282" cy="1581807"/>
          </a:xfrm>
        </p:spPr>
        <p:txBody>
          <a:bodyPr/>
          <a:lstStyle>
            <a:lvl1pPr marL="0" indent="0">
              <a:buNone/>
              <a:defRPr sz="1400" b="0" i="0">
                <a:latin typeface="Arial"/>
                <a:cs typeface="Arial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562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teksti_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910883C4-A13D-9B43-8262-264BD95B414B}" type="datetime1">
              <a:rPr lang="fi-FI" smtClean="0"/>
              <a:t>15.4.2024</a:t>
            </a:fld>
            <a:endParaRPr lang="en-US"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08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teksti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BE911DE4-FFD1-A944-A19E-8E7802C90FA7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397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LEIS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806639"/>
            <a:ext cx="8229600" cy="7584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  <p:sp>
        <p:nvSpPr>
          <p:cNvPr id="17" name="Päivämäärän paikkamerkki 16">
            <a:extLst>
              <a:ext uri="{FF2B5EF4-FFF2-40B4-BE49-F238E27FC236}">
                <a16:creationId xmlns:a16="http://schemas.microsoft.com/office/drawing/2014/main" id="{DBEC8CEB-9AC2-41F3-993F-0C106286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19" name="Dian numeron paikkamerkki 18">
            <a:extLst>
              <a:ext uri="{FF2B5EF4-FFF2-40B4-BE49-F238E27FC236}">
                <a16:creationId xmlns:a16="http://schemas.microsoft.com/office/drawing/2014/main" id="{EACC3F39-1701-4A66-A0EC-C44F3FEA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924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LEIS_otsikk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997272"/>
            <a:ext cx="8229600" cy="758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830B6CB8-3D41-044C-8B60-1FC3DCF371F9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F05B44C-7161-4CBA-8BD8-6E3BECD50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pic>
        <p:nvPicPr>
          <p:cNvPr id="7" name="Kuva 6" descr="Kuva, joka sisältää kohteen laite, piirtäminen&#10;&#10;Kuvaus luotu automaattisesti">
            <a:extLst>
              <a:ext uri="{FF2B5EF4-FFF2-40B4-BE49-F238E27FC236}">
                <a16:creationId xmlns:a16="http://schemas.microsoft.com/office/drawing/2014/main" id="{6B9BF585-3D77-446C-BD9B-C440A04C71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00" y="4489071"/>
            <a:ext cx="551585" cy="7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623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IO_Ruoantuotanto_ja_viljely_4v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42162010-D020-4C48-B18D-327B94C72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3649" y="2143319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6F4101F-BC25-40FD-9BC0-19CA18A617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20" name="Dian numeron paikkamerkki 19">
            <a:extLst>
              <a:ext uri="{FF2B5EF4-FFF2-40B4-BE49-F238E27FC236}">
                <a16:creationId xmlns:a16="http://schemas.microsoft.com/office/drawing/2014/main" id="{1B7EBAA3-685E-4FAD-AF64-6312605125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7">
            <a:extLst>
              <a:ext uri="{FF2B5EF4-FFF2-40B4-BE49-F238E27FC236}">
                <a16:creationId xmlns:a16="http://schemas.microsoft.com/office/drawing/2014/main" id="{D2283997-AF87-456C-8D59-1DAE19F3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15.4.2024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863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ÄÄ_LOGO_YLEIS_otsikko">
    <p:bg>
      <p:bgPr>
        <a:solidFill>
          <a:srgbClr val="009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796920"/>
            <a:ext cx="8229600" cy="7584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67254FC4-8838-F648-99A5-813FFA37AF96}" type="datetime1">
              <a:rPr lang="fi-FI" smtClean="0"/>
              <a:t>15.4.2024</a:t>
            </a:fld>
            <a:endParaRPr lang="en-US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8C84C2-B137-4A2F-A61C-9511897C7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114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YLEIS_sisältö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14959"/>
            <a:ext cx="3008313" cy="7613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14959"/>
            <a:ext cx="5111750" cy="42796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C202B2CD-2CE1-BC44-823F-6FDB10A2EFDD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250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YLEIS_kuva+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0C7F76B2-D014-554F-ABFB-A7EF5AAC7D29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7" y="4623749"/>
            <a:ext cx="659929" cy="4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714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ÄÄ_LOGO_YLEIS_otsa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799"/>
            <a:ext cx="2538282" cy="4289824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595959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fld id="{AECD640C-1981-A949-9CC5-7052C7C59F51}" type="datetime1">
              <a:rPr lang="fi-FI" smtClean="0"/>
              <a:t>15.4.2024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" y="39027"/>
            <a:ext cx="2985638" cy="1232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3124200" y="1579563"/>
            <a:ext cx="5562600" cy="3014662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124200" y="304800"/>
            <a:ext cx="5562600" cy="119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4055" y="4653692"/>
            <a:ext cx="658813" cy="429189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fi-FI"/>
              <a:t>Lisää kuva napsauttamalla kuvaketta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4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slideLayout" Target="../slideLayouts/slideLayout104.xml"/><Relationship Id="rId39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11.xml"/><Relationship Id="rId38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32" Type="http://schemas.openxmlformats.org/officeDocument/2006/relationships/slideLayout" Target="../slideLayouts/slideLayout110.xml"/><Relationship Id="rId37" Type="http://schemas.openxmlformats.org/officeDocument/2006/relationships/slideLayout" Target="../slideLayouts/slideLayout115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36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31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Relationship Id="rId35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image" Target="../media/image46.svg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22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121.xml"/><Relationship Id="rId9" Type="http://schemas.openxmlformats.org/officeDocument/2006/relationships/tags" Target="../tags/tag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theme" Target="../theme/theme4.xml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image" Target="../media/image46.svg"/><Relationship Id="rId2" Type="http://schemas.openxmlformats.org/officeDocument/2006/relationships/slideLayout" Target="../slideLayouts/slideLayout126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tags" Target="../tags/tag6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tags" Target="../tags/tag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26" Type="http://schemas.openxmlformats.org/officeDocument/2006/relationships/slideLayout" Target="../slideLayouts/slideLayout162.xml"/><Relationship Id="rId39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157.xml"/><Relationship Id="rId34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slideLayout" Target="../slideLayouts/slideLayout161.xml"/><Relationship Id="rId33" Type="http://schemas.openxmlformats.org/officeDocument/2006/relationships/slideLayout" Target="../slideLayouts/slideLayout169.xml"/><Relationship Id="rId38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29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60.xml"/><Relationship Id="rId32" Type="http://schemas.openxmlformats.org/officeDocument/2006/relationships/slideLayout" Target="../slideLayouts/slideLayout168.xml"/><Relationship Id="rId37" Type="http://schemas.openxmlformats.org/officeDocument/2006/relationships/slideLayout" Target="../slideLayouts/slideLayout173.xml"/><Relationship Id="rId40" Type="http://schemas.openxmlformats.org/officeDocument/2006/relationships/theme" Target="../theme/theme5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28" Type="http://schemas.openxmlformats.org/officeDocument/2006/relationships/slideLayout" Target="../slideLayouts/slideLayout164.xml"/><Relationship Id="rId36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31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Relationship Id="rId27" Type="http://schemas.openxmlformats.org/officeDocument/2006/relationships/slideLayout" Target="../slideLayouts/slideLayout163.xml"/><Relationship Id="rId30" Type="http://schemas.openxmlformats.org/officeDocument/2006/relationships/slideLayout" Target="../slideLayouts/slideLayout166.xml"/><Relationship Id="rId35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26" Type="http://schemas.openxmlformats.org/officeDocument/2006/relationships/slideLayout" Target="../slideLayouts/slideLayout201.xml"/><Relationship Id="rId39" Type="http://schemas.openxmlformats.org/officeDocument/2006/relationships/slideLayout" Target="../slideLayouts/slideLayout214.xml"/><Relationship Id="rId21" Type="http://schemas.openxmlformats.org/officeDocument/2006/relationships/slideLayout" Target="../slideLayouts/slideLayout196.xml"/><Relationship Id="rId34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95.xml"/><Relationship Id="rId29" Type="http://schemas.openxmlformats.org/officeDocument/2006/relationships/slideLayout" Target="../slideLayouts/slideLayout204.xml"/><Relationship Id="rId41" Type="http://schemas.openxmlformats.org/officeDocument/2006/relationships/theme" Target="../theme/theme6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24" Type="http://schemas.openxmlformats.org/officeDocument/2006/relationships/slideLayout" Target="../slideLayouts/slideLayout199.xml"/><Relationship Id="rId32" Type="http://schemas.openxmlformats.org/officeDocument/2006/relationships/slideLayout" Target="../slideLayouts/slideLayout207.xml"/><Relationship Id="rId37" Type="http://schemas.openxmlformats.org/officeDocument/2006/relationships/slideLayout" Target="../slideLayouts/slideLayout212.xml"/><Relationship Id="rId40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23" Type="http://schemas.openxmlformats.org/officeDocument/2006/relationships/slideLayout" Target="../slideLayouts/slideLayout198.xml"/><Relationship Id="rId28" Type="http://schemas.openxmlformats.org/officeDocument/2006/relationships/slideLayout" Target="../slideLayouts/slideLayout203.xml"/><Relationship Id="rId36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31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Relationship Id="rId22" Type="http://schemas.openxmlformats.org/officeDocument/2006/relationships/slideLayout" Target="../slideLayouts/slideLayout197.xml"/><Relationship Id="rId27" Type="http://schemas.openxmlformats.org/officeDocument/2006/relationships/slideLayout" Target="../slideLayouts/slideLayout202.xml"/><Relationship Id="rId30" Type="http://schemas.openxmlformats.org/officeDocument/2006/relationships/slideLayout" Target="../slideLayouts/slideLayout205.xml"/><Relationship Id="rId35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5" Type="http://schemas.openxmlformats.org/officeDocument/2006/relationships/slideLayout" Target="../slideLayouts/slideLayout200.xml"/><Relationship Id="rId33" Type="http://schemas.openxmlformats.org/officeDocument/2006/relationships/slideLayout" Target="../slideLayouts/slideLayout208.xml"/><Relationship Id="rId38" Type="http://schemas.openxmlformats.org/officeDocument/2006/relationships/slideLayout" Target="../slideLayouts/slideLayout2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  <p:sldLayoutId id="2147483860" r:id="rId20"/>
    <p:sldLayoutId id="2147483861" r:id="rId21"/>
    <p:sldLayoutId id="2147483862" r:id="rId22"/>
    <p:sldLayoutId id="2147483863" r:id="rId23"/>
    <p:sldLayoutId id="2147483864" r:id="rId24"/>
    <p:sldLayoutId id="2147483865" r:id="rId25"/>
    <p:sldLayoutId id="2147483866" r:id="rId26"/>
    <p:sldLayoutId id="2147483867" r:id="rId27"/>
    <p:sldLayoutId id="2147483868" r:id="rId28"/>
    <p:sldLayoutId id="2147483869" r:id="rId29"/>
    <p:sldLayoutId id="2147483870" r:id="rId30"/>
    <p:sldLayoutId id="2147483871" r:id="rId31"/>
    <p:sldLayoutId id="2147483872" r:id="rId32"/>
    <p:sldLayoutId id="2147483873" r:id="rId33"/>
    <p:sldLayoutId id="2147483874" r:id="rId34"/>
    <p:sldLayoutId id="2147483875" r:id="rId35"/>
    <p:sldLayoutId id="2147483876" r:id="rId36"/>
    <p:sldLayoutId id="2147483877" r:id="rId37"/>
    <p:sldLayoutId id="2147483878" r:id="rId38"/>
    <p:sldLayoutId id="2147483879" r:id="rId39"/>
    <p:sldLayoutId id="2147483881" r:id="rId40"/>
    <p:sldLayoutId id="2147483883" r:id="rId41"/>
    <p:sldLayoutId id="2147483691" r:id="rId42"/>
    <p:sldLayoutId id="2147483661" r:id="rId43"/>
    <p:sldLayoutId id="2147483692" r:id="rId44"/>
    <p:sldLayoutId id="2147483668" r:id="rId45"/>
    <p:sldLayoutId id="2147483693" r:id="rId46"/>
    <p:sldLayoutId id="2147483675" r:id="rId47"/>
    <p:sldLayoutId id="2147483694" r:id="rId48"/>
    <p:sldLayoutId id="2147483683" r:id="rId49"/>
    <p:sldLayoutId id="2147483882" r:id="rId50"/>
    <p:sldLayoutId id="2147483684" r:id="rId51"/>
    <p:sldLayoutId id="2147483884" r:id="rId52"/>
    <p:sldLayoutId id="2147483885" r:id="rId53"/>
    <p:sldLayoutId id="2147483886" r:id="rId54"/>
    <p:sldLayoutId id="2147483714" r:id="rId55"/>
    <p:sldLayoutId id="2147483713" r:id="rId56"/>
    <p:sldLayoutId id="2147483716" r:id="rId57"/>
    <p:sldLayoutId id="2147483888" r:id="rId58"/>
    <p:sldLayoutId id="2147483889" r:id="rId59"/>
    <p:sldLayoutId id="2147483695" r:id="rId60"/>
    <p:sldLayoutId id="2147483696" r:id="rId61"/>
    <p:sldLayoutId id="2147483893" r:id="rId62"/>
    <p:sldLayoutId id="2147483698" r:id="rId63"/>
    <p:sldLayoutId id="2147483699" r:id="rId64"/>
    <p:sldLayoutId id="2147483700" r:id="rId65"/>
    <p:sldLayoutId id="2147483701" r:id="rId66"/>
    <p:sldLayoutId id="2147483702" r:id="rId67"/>
    <p:sldLayoutId id="2147483703" r:id="rId68"/>
    <p:sldLayoutId id="2147483704" r:id="rId69"/>
    <p:sldLayoutId id="2147483705" r:id="rId70"/>
    <p:sldLayoutId id="2147483706" r:id="rId71"/>
    <p:sldLayoutId id="2147483707" r:id="rId72"/>
    <p:sldLayoutId id="2147483708" r:id="rId73"/>
    <p:sldLayoutId id="2147483709" r:id="rId74"/>
    <p:sldLayoutId id="2147483710" r:id="rId75"/>
    <p:sldLayoutId id="2147483891" r:id="rId76"/>
    <p:sldLayoutId id="2147483890" r:id="rId77"/>
    <p:sldLayoutId id="2147483887" r:id="rId78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 Rounded MT Bold"/>
          <a:ea typeface="+mj-ea"/>
          <a:cs typeface="Arial Rounded MT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9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  <p:sldLayoutId id="2147483790" r:id="rId33"/>
    <p:sldLayoutId id="2147483791" r:id="rId34"/>
    <p:sldLayoutId id="2147483792" r:id="rId35"/>
    <p:sldLayoutId id="2147483793" r:id="rId36"/>
    <p:sldLayoutId id="2147483794" r:id="rId37"/>
    <p:sldLayoutId id="2147483795" r:id="rId38"/>
    <p:sldLayoutId id="2147483796" r:id="rId39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 Rounded MT Bold"/>
          <a:ea typeface="+mj-ea"/>
          <a:cs typeface="Arial Rounded MT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Placeholder 1"/>
          <p:cNvSpPr>
            <a:spLocks noGrp="1"/>
          </p:cNvSpPr>
          <p:nvPr>
            <p:ph type="title"/>
          </p:nvPr>
        </p:nvSpPr>
        <p:spPr>
          <a:xfrm>
            <a:off x="148556" y="158479"/>
            <a:ext cx="8600156" cy="302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92" name="Text Placeholder 2"/>
          <p:cNvSpPr>
            <a:spLocks noGrp="1"/>
          </p:cNvSpPr>
          <p:nvPr>
            <p:ph type="body" idx="1"/>
          </p:nvPr>
        </p:nvSpPr>
        <p:spPr>
          <a:xfrm>
            <a:off x="270000" y="1282500"/>
            <a:ext cx="8600156" cy="2999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85" y="4792500"/>
            <a:ext cx="727472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 hidden="1"/>
          <p:cNvGrpSpPr/>
          <p:nvPr userDrawn="1"/>
        </p:nvGrpSpPr>
        <p:grpSpPr>
          <a:xfrm>
            <a:off x="-857250" y="-450191"/>
            <a:ext cx="10260211" cy="5184768"/>
            <a:chOff x="-1143000" y="-600255"/>
            <a:chExt cx="13680281" cy="6913023"/>
          </a:xfrm>
        </p:grpSpPr>
        <p:cxnSp>
          <p:nvCxnSpPr>
            <p:cNvPr id="14" name="Straight Connector 13" hidden="1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 hidden="1"/>
            <p:cNvCxnSpPr/>
            <p:nvPr userDrawn="1"/>
          </p:nvCxnSpPr>
          <p:spPr>
            <a:xfrm>
              <a:off x="-256200" y="614382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 hidden="1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 hidden="1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 hidden="1"/>
            <p:cNvSpPr txBox="1"/>
            <p:nvPr userDrawn="1"/>
          </p:nvSpPr>
          <p:spPr>
            <a:xfrm>
              <a:off x="-747711" y="164615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4.78cm</a:t>
              </a:r>
            </a:p>
          </p:txBody>
        </p:sp>
        <p:sp>
          <p:nvSpPr>
            <p:cNvPr id="54" name="TextBox 53" hidden="1"/>
            <p:cNvSpPr txBox="1"/>
            <p:nvPr userDrawn="1"/>
          </p:nvSpPr>
          <p:spPr>
            <a:xfrm>
              <a:off x="-747711" y="3357883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0 cm</a:t>
              </a:r>
            </a:p>
          </p:txBody>
        </p:sp>
        <p:sp>
          <p:nvSpPr>
            <p:cNvPr id="58" name="TextBox 57" hidden="1"/>
            <p:cNvSpPr txBox="1"/>
            <p:nvPr userDrawn="1"/>
          </p:nvSpPr>
          <p:spPr>
            <a:xfrm>
              <a:off x="-747711" y="5640187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6.35 cm</a:t>
              </a:r>
            </a:p>
          </p:txBody>
        </p:sp>
        <p:sp>
          <p:nvSpPr>
            <p:cNvPr id="60" name="TextBox 59" hidden="1"/>
            <p:cNvSpPr txBox="1"/>
            <p:nvPr userDrawn="1"/>
          </p:nvSpPr>
          <p:spPr>
            <a:xfrm>
              <a:off x="30480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600">
                  <a:solidFill>
                    <a:schemeClr val="tx1"/>
                  </a:solidFill>
                </a:rPr>
                <a:t>15.93cm</a:t>
              </a:r>
            </a:p>
          </p:txBody>
        </p:sp>
        <p:sp>
          <p:nvSpPr>
            <p:cNvPr id="72" name="TextBox 71" hidden="1"/>
            <p:cNvSpPr txBox="1"/>
            <p:nvPr userDrawn="1"/>
          </p:nvSpPr>
          <p:spPr>
            <a:xfrm>
              <a:off x="1142603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15.93 cm</a:t>
              </a:r>
            </a:p>
          </p:txBody>
        </p:sp>
        <p:cxnSp>
          <p:nvCxnSpPr>
            <p:cNvPr id="5" name="Straight Connector 4" hidden="1"/>
            <p:cNvCxnSpPr/>
            <p:nvPr userDrawn="1"/>
          </p:nvCxnSpPr>
          <p:spPr>
            <a:xfrm>
              <a:off x="36158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 hidden="1"/>
            <p:cNvSpPr txBox="1"/>
            <p:nvPr userDrawn="1"/>
          </p:nvSpPr>
          <p:spPr>
            <a:xfrm>
              <a:off x="-1143000" y="5763299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Content Bottom</a:t>
              </a:r>
            </a:p>
          </p:txBody>
        </p:sp>
        <p:sp>
          <p:nvSpPr>
            <p:cNvPr id="86" name="TextBox 85" hidden="1"/>
            <p:cNvSpPr txBox="1"/>
            <p:nvPr userDrawn="1"/>
          </p:nvSpPr>
          <p:spPr>
            <a:xfrm>
              <a:off x="-1143000" y="1769268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Content Top</a:t>
              </a:r>
            </a:p>
          </p:txBody>
        </p:sp>
        <p:sp>
          <p:nvSpPr>
            <p:cNvPr id="88" name="TextBox 87" hidden="1"/>
            <p:cNvSpPr txBox="1"/>
            <p:nvPr userDrawn="1"/>
          </p:nvSpPr>
          <p:spPr>
            <a:xfrm>
              <a:off x="-590537" y="-438330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Left Margin</a:t>
              </a:r>
            </a:p>
          </p:txBody>
        </p:sp>
        <p:sp>
          <p:nvSpPr>
            <p:cNvPr id="89" name="TextBox 88" hidden="1"/>
            <p:cNvSpPr txBox="1"/>
            <p:nvPr userDrawn="1"/>
          </p:nvSpPr>
          <p:spPr>
            <a:xfrm>
              <a:off x="11898038" y="-438330"/>
              <a:ext cx="639243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600">
                  <a:solidFill>
                    <a:schemeClr val="tx1"/>
                  </a:solidFill>
                </a:rPr>
                <a:t>Right Margin</a:t>
              </a:r>
            </a:p>
          </p:txBody>
        </p:sp>
        <p:cxnSp>
          <p:nvCxnSpPr>
            <p:cNvPr id="98" name="Straight Connector 97" hidden="1"/>
            <p:cNvCxnSpPr/>
            <p:nvPr userDrawn="1"/>
          </p:nvCxnSpPr>
          <p:spPr>
            <a:xfrm>
              <a:off x="6096000" y="-363357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 hidden="1"/>
            <p:cNvSpPr txBox="1"/>
            <p:nvPr userDrawn="1"/>
          </p:nvSpPr>
          <p:spPr>
            <a:xfrm>
              <a:off x="5914718" y="-600255"/>
              <a:ext cx="3622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600">
                  <a:solidFill>
                    <a:schemeClr val="tx1"/>
                  </a:solidFill>
                </a:rPr>
                <a:t>Middle </a:t>
              </a:r>
              <a:br>
                <a:rPr lang="en-GB" sz="600">
                  <a:solidFill>
                    <a:schemeClr val="tx1"/>
                  </a:solidFill>
                </a:rPr>
              </a:br>
              <a:r>
                <a:rPr lang="en-GB" sz="600">
                  <a:solidFill>
                    <a:schemeClr val="tx1"/>
                  </a:solidFill>
                </a:rPr>
                <a:t>0cm </a:t>
              </a:r>
            </a:p>
          </p:txBody>
        </p:sp>
        <p:sp>
          <p:nvSpPr>
            <p:cNvPr id="101" name="TextBox 100" hidden="1"/>
            <p:cNvSpPr txBox="1"/>
            <p:nvPr userDrawn="1"/>
          </p:nvSpPr>
          <p:spPr>
            <a:xfrm>
              <a:off x="5636264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60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4" name="Straight Connector 103" hidden="1"/>
            <p:cNvCxnSpPr/>
            <p:nvPr userDrawn="1"/>
          </p:nvCxnSpPr>
          <p:spPr>
            <a:xfrm>
              <a:off x="60003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 hidden="1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 hidden="1"/>
            <p:cNvSpPr txBox="1"/>
            <p:nvPr userDrawn="1"/>
          </p:nvSpPr>
          <p:spPr>
            <a:xfrm>
              <a:off x="6191102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60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7" name="Straight Connector 106" hidden="1"/>
            <p:cNvCxnSpPr/>
            <p:nvPr userDrawn="1"/>
          </p:nvCxnSpPr>
          <p:spPr>
            <a:xfrm>
              <a:off x="1183611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 hidden="1"/>
            <p:cNvCxnSpPr/>
            <p:nvPr userDrawn="1"/>
          </p:nvCxnSpPr>
          <p:spPr>
            <a:xfrm>
              <a:off x="-256200" y="43082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 hidden="1"/>
            <p:cNvSpPr txBox="1"/>
            <p:nvPr userDrawn="1"/>
          </p:nvSpPr>
          <p:spPr>
            <a:xfrm>
              <a:off x="-747711" y="404813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8.33cm</a:t>
              </a:r>
            </a:p>
          </p:txBody>
        </p:sp>
        <p:sp>
          <p:nvSpPr>
            <p:cNvPr id="110" name="TextBox 109" hidden="1"/>
            <p:cNvSpPr txBox="1"/>
            <p:nvPr userDrawn="1"/>
          </p:nvSpPr>
          <p:spPr>
            <a:xfrm>
              <a:off x="-1143000" y="527924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Title Top</a:t>
              </a:r>
            </a:p>
          </p:txBody>
        </p:sp>
        <p:sp>
          <p:nvSpPr>
            <p:cNvPr id="33" name="TextBox 32" hidden="1">
              <a:extLst>
                <a:ext uri="{FF2B5EF4-FFF2-40B4-BE49-F238E27FC236}">
                  <a16:creationId xmlns:a16="http://schemas.microsoft.com/office/drawing/2014/main" id="{A925CEB6-6DDA-49BF-824C-CFA9D8A07E3F}"/>
                </a:ext>
              </a:extLst>
            </p:cNvPr>
            <p:cNvSpPr txBox="1"/>
            <p:nvPr userDrawn="1"/>
          </p:nvSpPr>
          <p:spPr>
            <a:xfrm>
              <a:off x="-747711" y="606654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7.54 cm</a:t>
              </a:r>
            </a:p>
          </p:txBody>
        </p:sp>
        <p:sp>
          <p:nvSpPr>
            <p:cNvPr id="34" name="TextBox 33" hidden="1">
              <a:extLst>
                <a:ext uri="{FF2B5EF4-FFF2-40B4-BE49-F238E27FC236}">
                  <a16:creationId xmlns:a16="http://schemas.microsoft.com/office/drawing/2014/main" id="{E1658A23-15A2-4406-AF7E-89707B5575E7}"/>
                </a:ext>
              </a:extLst>
            </p:cNvPr>
            <p:cNvSpPr txBox="1"/>
            <p:nvPr userDrawn="1"/>
          </p:nvSpPr>
          <p:spPr>
            <a:xfrm>
              <a:off x="-1143000" y="618965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Image Bottom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5639F-9E76-41B0-BB57-8F8A1F600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4300" y="4792500"/>
            <a:ext cx="5621400" cy="148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05F70E-6BF1-451B-AC5F-64819FD40883}"/>
              </a:ext>
            </a:extLst>
          </p:cNvPr>
          <p:cNvCxnSpPr>
            <a:cxnSpLocks/>
          </p:cNvCxnSpPr>
          <p:nvPr userDrawn="1">
            <p:custDataLst>
              <p:tags r:id="rId9"/>
            </p:custDataLst>
          </p:nvPr>
        </p:nvCxnSpPr>
        <p:spPr>
          <a:xfrm>
            <a:off x="270000" y="4590000"/>
            <a:ext cx="8605621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>
            <a:extLst>
              <a:ext uri="{FF2B5EF4-FFF2-40B4-BE49-F238E27FC236}">
                <a16:creationId xmlns:a16="http://schemas.microsoft.com/office/drawing/2014/main" id="{2CC2F24E-468A-4212-A014-115B799B0109}"/>
              </a:ext>
            </a:extLst>
          </p:cNvPr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9999" y="4792809"/>
            <a:ext cx="810204" cy="15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697" r:id="rId2"/>
    <p:sldLayoutId id="2147483824" r:id="rId3"/>
    <p:sldLayoutId id="2147483826" r:id="rId4"/>
    <p:sldLayoutId id="2147483827" r:id="rId5"/>
    <p:sldLayoutId id="2147483828" r:id="rId6"/>
    <p:sldLayoutId id="214748382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100000"/>
        </a:lnSpc>
        <a:spcBef>
          <a:spcPts val="450"/>
        </a:spcBef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5731" indent="-135731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ꟷ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135731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ꟷ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05000" indent="-135731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ꟷ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3500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ꟷ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1620" userDrawn="1">
          <p15:clr>
            <a:srgbClr val="F26B43"/>
          </p15:clr>
        </p15:guide>
        <p15:guide id="14" pos="5590" userDrawn="1">
          <p15:clr>
            <a:srgbClr val="F26B43"/>
          </p15:clr>
        </p15:guide>
        <p15:guide id="28" orient="horz" pos="807" userDrawn="1">
          <p15:clr>
            <a:srgbClr val="F26B43"/>
          </p15:clr>
        </p15:guide>
        <p15:guide id="29" orient="horz" pos="203" userDrawn="1">
          <p15:clr>
            <a:srgbClr val="F26B43"/>
          </p15:clr>
        </p15:guide>
        <p15:guide id="33" orient="horz" pos="2700" userDrawn="1">
          <p15:clr>
            <a:srgbClr val="F26B43"/>
          </p15:clr>
        </p15:guide>
        <p15:guide id="35" pos="171" userDrawn="1">
          <p15:clr>
            <a:srgbClr val="F26B43"/>
          </p15:clr>
        </p15:guide>
        <p15:guide id="36" pos="2880" userDrawn="1">
          <p15:clr>
            <a:srgbClr val="F26B43"/>
          </p15:clr>
        </p15:guide>
        <p15:guide id="37" pos="2837" userDrawn="1">
          <p15:clr>
            <a:srgbClr val="F26B43"/>
          </p15:clr>
        </p15:guide>
        <p15:guide id="38" pos="2925" userDrawn="1">
          <p15:clr>
            <a:srgbClr val="F26B43"/>
          </p15:clr>
        </p15:guide>
        <p15:guide id="39" orient="horz" pos="2903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Placeholder 1"/>
          <p:cNvSpPr>
            <a:spLocks noGrp="1"/>
          </p:cNvSpPr>
          <p:nvPr>
            <p:ph type="title"/>
          </p:nvPr>
        </p:nvSpPr>
        <p:spPr>
          <a:xfrm>
            <a:off x="155700" y="137301"/>
            <a:ext cx="8600156" cy="302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92" name="Text Placeholder 2"/>
          <p:cNvSpPr>
            <a:spLocks noGrp="1"/>
          </p:cNvSpPr>
          <p:nvPr>
            <p:ph type="body" idx="1"/>
          </p:nvPr>
        </p:nvSpPr>
        <p:spPr>
          <a:xfrm>
            <a:off x="270000" y="1282500"/>
            <a:ext cx="8600156" cy="2999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685" y="4792500"/>
            <a:ext cx="727472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4034BEE3-566C-4068-A777-C3A4762E861B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" name="Group 1" hidden="1"/>
          <p:cNvGrpSpPr/>
          <p:nvPr userDrawn="1"/>
        </p:nvGrpSpPr>
        <p:grpSpPr>
          <a:xfrm>
            <a:off x="-857250" y="-450191"/>
            <a:ext cx="10260211" cy="5184768"/>
            <a:chOff x="-1143000" y="-600255"/>
            <a:chExt cx="13680281" cy="6913023"/>
          </a:xfrm>
        </p:grpSpPr>
        <p:cxnSp>
          <p:nvCxnSpPr>
            <p:cNvPr id="14" name="Straight Connector 13" hidden="1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 hidden="1"/>
            <p:cNvCxnSpPr/>
            <p:nvPr userDrawn="1"/>
          </p:nvCxnSpPr>
          <p:spPr>
            <a:xfrm>
              <a:off x="-256200" y="614382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 hidden="1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 hidden="1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 hidden="1"/>
            <p:cNvSpPr txBox="1"/>
            <p:nvPr userDrawn="1"/>
          </p:nvSpPr>
          <p:spPr>
            <a:xfrm>
              <a:off x="-747711" y="164615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4.78cm</a:t>
              </a:r>
            </a:p>
          </p:txBody>
        </p:sp>
        <p:sp>
          <p:nvSpPr>
            <p:cNvPr id="54" name="TextBox 53" hidden="1"/>
            <p:cNvSpPr txBox="1"/>
            <p:nvPr userDrawn="1"/>
          </p:nvSpPr>
          <p:spPr>
            <a:xfrm>
              <a:off x="-747711" y="3357883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0 cm</a:t>
              </a:r>
            </a:p>
          </p:txBody>
        </p:sp>
        <p:sp>
          <p:nvSpPr>
            <p:cNvPr id="58" name="TextBox 57" hidden="1"/>
            <p:cNvSpPr txBox="1"/>
            <p:nvPr userDrawn="1"/>
          </p:nvSpPr>
          <p:spPr>
            <a:xfrm>
              <a:off x="-747711" y="5640187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6.35 cm</a:t>
              </a:r>
            </a:p>
          </p:txBody>
        </p:sp>
        <p:sp>
          <p:nvSpPr>
            <p:cNvPr id="60" name="TextBox 59" hidden="1"/>
            <p:cNvSpPr txBox="1"/>
            <p:nvPr userDrawn="1"/>
          </p:nvSpPr>
          <p:spPr>
            <a:xfrm>
              <a:off x="30480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600">
                  <a:solidFill>
                    <a:schemeClr val="tx1"/>
                  </a:solidFill>
                </a:rPr>
                <a:t>15.93cm</a:t>
              </a:r>
            </a:p>
          </p:txBody>
        </p:sp>
        <p:sp>
          <p:nvSpPr>
            <p:cNvPr id="72" name="TextBox 71" hidden="1"/>
            <p:cNvSpPr txBox="1"/>
            <p:nvPr userDrawn="1"/>
          </p:nvSpPr>
          <p:spPr>
            <a:xfrm>
              <a:off x="11426030" y="-43743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15.93 cm</a:t>
              </a:r>
            </a:p>
          </p:txBody>
        </p:sp>
        <p:cxnSp>
          <p:nvCxnSpPr>
            <p:cNvPr id="5" name="Straight Connector 4" hidden="1"/>
            <p:cNvCxnSpPr/>
            <p:nvPr userDrawn="1"/>
          </p:nvCxnSpPr>
          <p:spPr>
            <a:xfrm>
              <a:off x="36158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 hidden="1"/>
            <p:cNvSpPr txBox="1"/>
            <p:nvPr userDrawn="1"/>
          </p:nvSpPr>
          <p:spPr>
            <a:xfrm>
              <a:off x="-1143000" y="5763299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Content Bottom</a:t>
              </a:r>
            </a:p>
          </p:txBody>
        </p:sp>
        <p:sp>
          <p:nvSpPr>
            <p:cNvPr id="86" name="TextBox 85" hidden="1"/>
            <p:cNvSpPr txBox="1"/>
            <p:nvPr userDrawn="1"/>
          </p:nvSpPr>
          <p:spPr>
            <a:xfrm>
              <a:off x="-1143000" y="1769268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Content Top</a:t>
              </a:r>
            </a:p>
          </p:txBody>
        </p:sp>
        <p:sp>
          <p:nvSpPr>
            <p:cNvPr id="88" name="TextBox 87" hidden="1"/>
            <p:cNvSpPr txBox="1"/>
            <p:nvPr userDrawn="1"/>
          </p:nvSpPr>
          <p:spPr>
            <a:xfrm>
              <a:off x="-590537" y="-438330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Left Margin</a:t>
              </a:r>
            </a:p>
          </p:txBody>
        </p:sp>
        <p:sp>
          <p:nvSpPr>
            <p:cNvPr id="89" name="TextBox 88" hidden="1"/>
            <p:cNvSpPr txBox="1"/>
            <p:nvPr userDrawn="1"/>
          </p:nvSpPr>
          <p:spPr>
            <a:xfrm>
              <a:off x="11898038" y="-438330"/>
              <a:ext cx="639243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600">
                  <a:solidFill>
                    <a:schemeClr val="tx1"/>
                  </a:solidFill>
                </a:rPr>
                <a:t>Right Margin</a:t>
              </a:r>
            </a:p>
          </p:txBody>
        </p:sp>
        <p:cxnSp>
          <p:nvCxnSpPr>
            <p:cNvPr id="98" name="Straight Connector 97" hidden="1"/>
            <p:cNvCxnSpPr/>
            <p:nvPr userDrawn="1"/>
          </p:nvCxnSpPr>
          <p:spPr>
            <a:xfrm>
              <a:off x="6096000" y="-363357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 hidden="1"/>
            <p:cNvSpPr txBox="1"/>
            <p:nvPr userDrawn="1"/>
          </p:nvSpPr>
          <p:spPr>
            <a:xfrm>
              <a:off x="5914718" y="-600255"/>
              <a:ext cx="3622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600">
                  <a:solidFill>
                    <a:schemeClr val="tx1"/>
                  </a:solidFill>
                </a:rPr>
                <a:t>Middle </a:t>
              </a:r>
              <a:br>
                <a:rPr lang="en-GB" sz="600">
                  <a:solidFill>
                    <a:schemeClr val="tx1"/>
                  </a:solidFill>
                </a:rPr>
              </a:br>
              <a:r>
                <a:rPr lang="en-GB" sz="600">
                  <a:solidFill>
                    <a:schemeClr val="tx1"/>
                  </a:solidFill>
                </a:rPr>
                <a:t>0cm </a:t>
              </a:r>
            </a:p>
          </p:txBody>
        </p:sp>
        <p:sp>
          <p:nvSpPr>
            <p:cNvPr id="101" name="TextBox 100" hidden="1"/>
            <p:cNvSpPr txBox="1"/>
            <p:nvPr userDrawn="1"/>
          </p:nvSpPr>
          <p:spPr>
            <a:xfrm>
              <a:off x="5636264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60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4" name="Straight Connector 103" hidden="1"/>
            <p:cNvCxnSpPr/>
            <p:nvPr userDrawn="1"/>
          </p:nvCxnSpPr>
          <p:spPr>
            <a:xfrm>
              <a:off x="60003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 hidden="1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 hidden="1"/>
            <p:cNvSpPr txBox="1"/>
            <p:nvPr userDrawn="1"/>
          </p:nvSpPr>
          <p:spPr>
            <a:xfrm>
              <a:off x="6191102" y="-208836"/>
              <a:ext cx="3622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600">
                  <a:solidFill>
                    <a:schemeClr val="tx1"/>
                  </a:solidFill>
                </a:rPr>
                <a:t>0.26cm</a:t>
              </a:r>
            </a:p>
          </p:txBody>
        </p:sp>
        <p:cxnSp>
          <p:nvCxnSpPr>
            <p:cNvPr id="107" name="Straight Connector 106" hidden="1"/>
            <p:cNvCxnSpPr/>
            <p:nvPr userDrawn="1"/>
          </p:nvCxnSpPr>
          <p:spPr>
            <a:xfrm>
              <a:off x="1183611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 hidden="1"/>
            <p:cNvCxnSpPr/>
            <p:nvPr userDrawn="1"/>
          </p:nvCxnSpPr>
          <p:spPr>
            <a:xfrm>
              <a:off x="-256200" y="43082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 hidden="1"/>
            <p:cNvSpPr txBox="1"/>
            <p:nvPr userDrawn="1"/>
          </p:nvSpPr>
          <p:spPr>
            <a:xfrm>
              <a:off x="-747711" y="404813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8.33cm</a:t>
              </a:r>
            </a:p>
          </p:txBody>
        </p:sp>
        <p:sp>
          <p:nvSpPr>
            <p:cNvPr id="110" name="TextBox 109" hidden="1"/>
            <p:cNvSpPr txBox="1"/>
            <p:nvPr userDrawn="1"/>
          </p:nvSpPr>
          <p:spPr>
            <a:xfrm>
              <a:off x="-1143000" y="527924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Title Top</a:t>
              </a:r>
            </a:p>
          </p:txBody>
        </p:sp>
        <p:sp>
          <p:nvSpPr>
            <p:cNvPr id="33" name="TextBox 32" hidden="1">
              <a:extLst>
                <a:ext uri="{FF2B5EF4-FFF2-40B4-BE49-F238E27FC236}">
                  <a16:creationId xmlns:a16="http://schemas.microsoft.com/office/drawing/2014/main" id="{A925CEB6-6DDA-49BF-824C-CFA9D8A07E3F}"/>
                </a:ext>
              </a:extLst>
            </p:cNvPr>
            <p:cNvSpPr txBox="1"/>
            <p:nvPr userDrawn="1"/>
          </p:nvSpPr>
          <p:spPr>
            <a:xfrm>
              <a:off x="-747711" y="6066546"/>
              <a:ext cx="438671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7.54 cm</a:t>
              </a:r>
            </a:p>
          </p:txBody>
        </p:sp>
        <p:sp>
          <p:nvSpPr>
            <p:cNvPr id="34" name="TextBox 33" hidden="1">
              <a:extLst>
                <a:ext uri="{FF2B5EF4-FFF2-40B4-BE49-F238E27FC236}">
                  <a16:creationId xmlns:a16="http://schemas.microsoft.com/office/drawing/2014/main" id="{E1658A23-15A2-4406-AF7E-89707B5575E7}"/>
                </a:ext>
              </a:extLst>
            </p:cNvPr>
            <p:cNvSpPr txBox="1"/>
            <p:nvPr userDrawn="1"/>
          </p:nvSpPr>
          <p:spPr>
            <a:xfrm>
              <a:off x="-1143000" y="6189657"/>
              <a:ext cx="83396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GB" sz="600">
                  <a:solidFill>
                    <a:schemeClr val="tx1"/>
                  </a:solidFill>
                </a:rPr>
                <a:t>Image Bottom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5639F-9E76-41B0-BB57-8F8A1F600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54300" y="4792500"/>
            <a:ext cx="5621400" cy="1485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05F70E-6BF1-451B-AC5F-64819FD40883}"/>
              </a:ext>
            </a:extLst>
          </p:cNvPr>
          <p:cNvCxnSpPr>
            <a:cxnSpLocks/>
          </p:cNvCxnSpPr>
          <p:nvPr userDrawn="1">
            <p:custDataLst>
              <p:tags r:id="rId14"/>
            </p:custDataLst>
          </p:nvPr>
        </p:nvCxnSpPr>
        <p:spPr>
          <a:xfrm>
            <a:off x="270000" y="4590000"/>
            <a:ext cx="8605621" cy="0"/>
          </a:xfrm>
          <a:prstGeom prst="line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>
            <a:extLst>
              <a:ext uri="{FF2B5EF4-FFF2-40B4-BE49-F238E27FC236}">
                <a16:creationId xmlns:a16="http://schemas.microsoft.com/office/drawing/2014/main" id="{2CC2F24E-468A-4212-A014-115B799B0109}"/>
              </a:ext>
            </a:extLst>
          </p:cNvPr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69999" y="4792809"/>
            <a:ext cx="810204" cy="153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9CA853-2B73-D0C1-AE5D-0F7D74D0DAB9}"/>
              </a:ext>
            </a:extLst>
          </p:cNvPr>
          <p:cNvPicPr/>
          <p:nvPr userDrawn="1"/>
        </p:nvPicPr>
        <p:blipFill>
          <a:blip r:embed="rId18"/>
          <a:stretch>
            <a:fillRect/>
          </a:stretch>
        </p:blipFill>
        <p:spPr>
          <a:xfrm>
            <a:off x="7828007" y="4620399"/>
            <a:ext cx="678414" cy="49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6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100000"/>
        </a:lnSpc>
        <a:spcBef>
          <a:spcPts val="450"/>
        </a:spcBef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5731" indent="-135731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ꟷ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135731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ꟷ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05000" indent="-135731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ꟷ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3500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ꟷ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>
          <p15:clr>
            <a:srgbClr val="F26B43"/>
          </p15:clr>
        </p15:guide>
        <p15:guide id="14" pos="7453">
          <p15:clr>
            <a:srgbClr val="F26B43"/>
          </p15:clr>
        </p15:guide>
        <p15:guide id="28" orient="horz" pos="1076">
          <p15:clr>
            <a:srgbClr val="F26B43"/>
          </p15:clr>
        </p15:guide>
        <p15:guide id="29" orient="horz" pos="270">
          <p15:clr>
            <a:srgbClr val="F26B43"/>
          </p15:clr>
        </p15:guide>
        <p15:guide id="33" orient="horz" pos="3600">
          <p15:clr>
            <a:srgbClr val="F26B43"/>
          </p15:clr>
        </p15:guide>
        <p15:guide id="35" pos="228">
          <p15:clr>
            <a:srgbClr val="F26B43"/>
          </p15:clr>
        </p15:guide>
        <p15:guide id="36" pos="3840">
          <p15:clr>
            <a:srgbClr val="F26B43"/>
          </p15:clr>
        </p15:guide>
        <p15:guide id="37" pos="3782">
          <p15:clr>
            <a:srgbClr val="F26B43"/>
          </p15:clr>
        </p15:guide>
        <p15:guide id="38" pos="3900">
          <p15:clr>
            <a:srgbClr val="F26B43"/>
          </p15:clr>
        </p15:guide>
        <p15:guide id="39" orient="horz" pos="387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06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  <p:sldLayoutId id="2147483990" r:id="rId17"/>
    <p:sldLayoutId id="2147483991" r:id="rId18"/>
    <p:sldLayoutId id="2147483992" r:id="rId19"/>
    <p:sldLayoutId id="2147483993" r:id="rId20"/>
    <p:sldLayoutId id="2147483994" r:id="rId21"/>
    <p:sldLayoutId id="2147483995" r:id="rId22"/>
    <p:sldLayoutId id="2147483996" r:id="rId23"/>
    <p:sldLayoutId id="2147483997" r:id="rId24"/>
    <p:sldLayoutId id="2147483998" r:id="rId25"/>
    <p:sldLayoutId id="2147483999" r:id="rId26"/>
    <p:sldLayoutId id="2147484000" r:id="rId27"/>
    <p:sldLayoutId id="2147484001" r:id="rId28"/>
    <p:sldLayoutId id="2147484002" r:id="rId29"/>
    <p:sldLayoutId id="2147484003" r:id="rId30"/>
    <p:sldLayoutId id="2147484004" r:id="rId31"/>
    <p:sldLayoutId id="2147484005" r:id="rId32"/>
    <p:sldLayoutId id="2147484006" r:id="rId33"/>
    <p:sldLayoutId id="2147484007" r:id="rId34"/>
    <p:sldLayoutId id="2147484008" r:id="rId35"/>
    <p:sldLayoutId id="2147484009" r:id="rId36"/>
    <p:sldLayoutId id="2147484010" r:id="rId37"/>
    <p:sldLayoutId id="2147484011" r:id="rId38"/>
    <p:sldLayoutId id="2147484012" r:id="rId39"/>
  </p:sldLayoutIdLst>
  <p:hf hdr="0" ftr="0"/>
  <p:txStyles>
    <p:titleStyle>
      <a:lvl1pPr algn="ctr" defTabSz="457178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 Rounded MT Bold"/>
          <a:ea typeface="+mj-ea"/>
          <a:cs typeface="Arial Rounded MT Bold"/>
        </a:defRPr>
      </a:lvl1pPr>
    </p:titleStyle>
    <p:bodyStyle>
      <a:lvl1pPr marL="342884" indent="-342884" algn="l" defTabSz="457178" rtl="0" eaLnBrk="1" latinLnBrk="0" hangingPunct="1">
        <a:spcBef>
          <a:spcPct val="20000"/>
        </a:spcBef>
        <a:buFont typeface="Arial"/>
        <a:buChar char="•"/>
        <a:defRPr sz="28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1pPr>
      <a:lvl2pPr marL="742913" indent="-285736" algn="l" defTabSz="457178" rtl="0" eaLnBrk="1" latinLnBrk="0" hangingPunct="1">
        <a:spcBef>
          <a:spcPct val="20000"/>
        </a:spcBef>
        <a:buFont typeface="Arial"/>
        <a:buChar char="–"/>
        <a:defRPr sz="24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2pPr>
      <a:lvl3pPr marL="1142944" indent="-228588" algn="l" defTabSz="457178" rtl="0" eaLnBrk="1" latinLnBrk="0" hangingPunct="1">
        <a:spcBef>
          <a:spcPct val="20000"/>
        </a:spcBef>
        <a:buFont typeface="Arial"/>
        <a:buChar char="•"/>
        <a:defRPr sz="20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3pPr>
      <a:lvl4pPr marL="1600120" indent="-228588" algn="l" defTabSz="457178" rtl="0" eaLnBrk="1" latinLnBrk="0" hangingPunct="1">
        <a:spcBef>
          <a:spcPct val="20000"/>
        </a:spcBef>
        <a:buFont typeface="Arial"/>
        <a:buChar char="–"/>
        <a:defRPr sz="18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4pPr>
      <a:lvl5pPr marL="2057297" indent="-228588" algn="l" defTabSz="457178" rtl="0" eaLnBrk="1" latinLnBrk="0" hangingPunct="1">
        <a:spcBef>
          <a:spcPct val="20000"/>
        </a:spcBef>
        <a:buFont typeface="Arial"/>
        <a:buChar char="»"/>
        <a:defRPr sz="16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3388968-A510-504C-9CFD-3193E67D8F83}" type="datetime1">
              <a:rPr lang="fi-FI" smtClean="0"/>
              <a:t>15.4.2024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76E701F0-2ACA-0441-9E2A-952EFADC84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1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  <p:sldLayoutId id="2147484080" r:id="rId14"/>
    <p:sldLayoutId id="2147484081" r:id="rId15"/>
    <p:sldLayoutId id="2147484082" r:id="rId16"/>
    <p:sldLayoutId id="2147484083" r:id="rId17"/>
    <p:sldLayoutId id="2147484084" r:id="rId18"/>
    <p:sldLayoutId id="2147484085" r:id="rId19"/>
    <p:sldLayoutId id="2147484086" r:id="rId20"/>
    <p:sldLayoutId id="2147484087" r:id="rId21"/>
    <p:sldLayoutId id="2147484088" r:id="rId22"/>
    <p:sldLayoutId id="2147484089" r:id="rId23"/>
    <p:sldLayoutId id="2147484090" r:id="rId24"/>
    <p:sldLayoutId id="2147484091" r:id="rId25"/>
    <p:sldLayoutId id="2147484092" r:id="rId26"/>
    <p:sldLayoutId id="2147484093" r:id="rId27"/>
    <p:sldLayoutId id="2147484094" r:id="rId28"/>
    <p:sldLayoutId id="2147484095" r:id="rId29"/>
    <p:sldLayoutId id="2147484096" r:id="rId30"/>
    <p:sldLayoutId id="2147484097" r:id="rId31"/>
    <p:sldLayoutId id="2147484098" r:id="rId32"/>
    <p:sldLayoutId id="2147484099" r:id="rId33"/>
    <p:sldLayoutId id="2147484100" r:id="rId34"/>
    <p:sldLayoutId id="2147484101" r:id="rId35"/>
    <p:sldLayoutId id="2147484102" r:id="rId36"/>
    <p:sldLayoutId id="2147484103" r:id="rId37"/>
    <p:sldLayoutId id="2147484104" r:id="rId38"/>
    <p:sldLayoutId id="2147484105" r:id="rId39"/>
    <p:sldLayoutId id="2147484106" r:id="rId40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 Rounded MT Bold"/>
          <a:ea typeface="+mj-ea"/>
          <a:cs typeface="Arial Rounded MT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kern="1200">
          <a:solidFill>
            <a:schemeClr val="tx1">
              <a:lumMod val="65000"/>
              <a:lumOff val="35000"/>
            </a:schemeClr>
          </a:solidFill>
          <a:latin typeface="Arial Rounded MT Bold"/>
          <a:ea typeface="+mn-ea"/>
          <a:cs typeface="Arial Rounded M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Maatalouspolitiikka</a:t>
            </a:r>
            <a:r>
              <a:rPr lang="en-US" dirty="0"/>
              <a:t> </a:t>
            </a:r>
            <a:r>
              <a:rPr lang="en-US" dirty="0" err="1"/>
              <a:t>muuttuvassa</a:t>
            </a:r>
            <a:r>
              <a:rPr lang="en-US" dirty="0"/>
              <a:t> </a:t>
            </a:r>
            <a:r>
              <a:rPr lang="en-US" dirty="0" err="1"/>
              <a:t>maailmassa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15.4.2024</a:t>
            </a:r>
          </a:p>
          <a:p>
            <a:endParaRPr lang="en-US" sz="2000" dirty="0"/>
          </a:p>
          <a:p>
            <a:r>
              <a:rPr lang="en-US" sz="2000" dirty="0"/>
              <a:t>Johan Åberg / </a:t>
            </a:r>
            <a:r>
              <a:rPr lang="en-US" sz="2000" dirty="0" err="1"/>
              <a:t>Maatalousjohtaja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fld id="{26D40A9F-15C2-9A49-8DEE-3F49B0B45A7E}" type="datetime1">
              <a:rPr lang="fi-FI" smtClean="0"/>
              <a:t>15.4.2024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35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A9141D-DC90-4D25-BF47-7A8C013D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Euroopan parlamentin vaalit ja uusi komissio 2024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6E6E76-8110-4D51-9ED6-CF4F10A82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fi-FI" sz="24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fi-FI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EP työskentelee huhtikuun loppuun saakka. Vaalit 6.-</a:t>
            </a:r>
            <a:r>
              <a:rPr lang="fi-FI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9.6</a:t>
            </a:r>
            <a:r>
              <a:rPr lang="fi-FI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.2024. Suomella 15/720 paikkaa. </a:t>
            </a:r>
          </a:p>
          <a:p>
            <a:r>
              <a:rPr lang="fi-FI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Heinäkuussa uuden EP:n järjestäytyminen</a:t>
            </a:r>
          </a:p>
          <a:p>
            <a:r>
              <a:rPr lang="fi-FI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Lainsäädäntötyö alkaa syyskuussa, uuden komission valinnalla.</a:t>
            </a:r>
          </a:p>
          <a:p>
            <a:r>
              <a:rPr lang="fi-FI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EP:n ryhmillä on vaikutusta komission työohjelmaan.</a:t>
            </a:r>
          </a:p>
          <a:p>
            <a:endParaRPr lang="fi-FI" sz="16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fi-FI" sz="16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fi-FI" sz="12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673280EC-C31E-EF4F-655F-A8A24B4BF8F6}"/>
              </a:ext>
            </a:extLst>
          </p:cNvPr>
          <p:cNvSpPr txBox="1">
            <a:spLocks/>
          </p:cNvSpPr>
          <p:nvPr/>
        </p:nvSpPr>
        <p:spPr>
          <a:xfrm>
            <a:off x="961590" y="4767263"/>
            <a:ext cx="18019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C26F4-DBFC-534E-B965-5D94C9222ADC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15.4.2024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5573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A9141D-DC90-4D25-BF47-7A8C013D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Seuraavan komission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6E6E76-8110-4D51-9ED6-CF4F10A82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i-FI" sz="2200" dirty="0"/>
              <a:t>Ympäristö- ja ilmastopolitiikka on EU:n toimivallassa. </a:t>
            </a:r>
          </a:p>
          <a:p>
            <a:endParaRPr lang="fi-FI" sz="2200" dirty="0"/>
          </a:p>
          <a:p>
            <a:r>
              <a:rPr lang="fi-FI" sz="2200" dirty="0"/>
              <a:t>Uusi maatalouspolitiikka 2027 jälkeen. Ympäristö-, ruoka- vai maatalouspolitiikkaa? Budjetti? Keskitytään ruokaturvaan ja kestävyyteen, tasapuolisesti. </a:t>
            </a:r>
          </a:p>
          <a:p>
            <a:endParaRPr lang="fi-FI" sz="2200" dirty="0"/>
          </a:p>
          <a:p>
            <a:r>
              <a:rPr lang="fi-FI" sz="2200" dirty="0"/>
              <a:t>EU-laajentuminen vaikuttaa seuraavan komission ohjelmaan (budjetti, rakenteet, päätöksenteko)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EB9E0FE-E4AA-4C28-AF10-B1051A688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701F0-2ACA-0441-9E2A-952EFADC84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66A5DC7B-4770-1451-6A76-84F36D44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C26F4-DBFC-534E-B965-5D94C9222ADC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15.4.2024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8896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1E48B4-6816-10C5-65BC-8B37848AD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109"/>
            <a:ext cx="8229600" cy="758429"/>
          </a:xfrm>
        </p:spPr>
        <p:txBody>
          <a:bodyPr>
            <a:normAutofit/>
          </a:bodyPr>
          <a:lstStyle/>
          <a:p>
            <a:r>
              <a:rPr lang="fi-FI" sz="3200" dirty="0"/>
              <a:t>Ruokaturva julkishyödykkeenä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3241AF4-77D8-41CF-8366-BCB1A5608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74435"/>
            <a:ext cx="8229600" cy="384095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i-FI" sz="2200" b="1" dirty="0"/>
              <a:t>Yhteinen maatalouspolitiikka varmistaa tulevaisuuden ruokaturvan ja edistää kestävää siirtymää </a:t>
            </a:r>
          </a:p>
          <a:p>
            <a:pPr marL="0" indent="0">
              <a:buNone/>
            </a:pPr>
            <a:endParaRPr lang="fi-FI" sz="2000" dirty="0"/>
          </a:p>
          <a:p>
            <a:pPr lvl="1" indent="-342892">
              <a:lnSpc>
                <a:spcPct val="107000"/>
              </a:lnSpc>
              <a:buFont typeface="+mj-lt"/>
              <a:buAutoNum type="arabicPeriod"/>
            </a:pP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Vahva, yksinkertainen ja ymmärrettävä politiikka vahvalla budjetilla tukee älykästä maataloutta kamppailussa ilmastonmuutosta ja luontokatoa vastaan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indent="-342892">
              <a:lnSpc>
                <a:spcPct val="107000"/>
              </a:lnSpc>
              <a:buFont typeface="+mj-lt"/>
              <a:buAutoNum type="arabicPeriod"/>
            </a:pP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Strategisen omavaraisuuden parantaminen ja tuotannontekijöiden saatavuuden turvaaminen kaikilla tasoilla koko EU:ssa 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indent="-342892">
              <a:lnSpc>
                <a:spcPct val="107000"/>
              </a:lnSpc>
              <a:buFont typeface="+mj-lt"/>
              <a:buAutoNum type="arabicPeriod"/>
            </a:pP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Viljelijöiden markkina- ja neuvotteluaseman parantaminen ruokaketjussa 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indent="-342892">
              <a:lnSpc>
                <a:spcPct val="107000"/>
              </a:lnSpc>
              <a:buFont typeface="+mj-lt"/>
              <a:buAutoNum type="arabicPeriod"/>
            </a:pP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Nuorten yrittäjien alalle tulo ja elinkeinon kilpailukyvyn ja houkuttelevuuden parantaminen</a:t>
            </a:r>
            <a:endParaRPr lang="fi-FI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indent="-342892">
              <a:lnSpc>
                <a:spcPct val="107000"/>
              </a:lnSpc>
              <a:buFont typeface="+mj-lt"/>
              <a:buAutoNum type="arabicPeriod" startAt="5"/>
            </a:pPr>
            <a:r>
              <a:rPr lang="fi-FI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Politiikkakoherenssi maa- ja metsätaloudessa ja maaseudun yritystoiminnassa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E668DA7-5753-1086-FBC2-52FF04DDA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C26F4-DBFC-534E-B965-5D94C9222ADC}" type="datetime1"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15.4.2024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9A0F999-F112-FE09-8D0F-59AD7DD6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701F0-2ACA-0441-9E2A-952EFADC84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194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EB7F40-0195-2998-481A-700FD4DBA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78" y="304801"/>
            <a:ext cx="8742844" cy="758429"/>
          </a:xfrm>
        </p:spPr>
        <p:txBody>
          <a:bodyPr>
            <a:normAutofit fontScale="90000"/>
          </a:bodyPr>
          <a:lstStyle/>
          <a:p>
            <a:r>
              <a:rPr lang="fi-FI" dirty="0"/>
              <a:t>Tulevaisuuden maatalouspolitiikan tarina..?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26CCCD-775D-2ECC-D784-9A1C7297C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7857"/>
            <a:ext cx="8229600" cy="354084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i-FI" sz="4400" b="1" dirty="0"/>
              <a:t>Ruokaturva on julkishyödyke josta kannattaa maksaa 30 </a:t>
            </a:r>
            <a:r>
              <a:rPr lang="fi-FI" sz="4400" b="1" dirty="0" err="1"/>
              <a:t>snt</a:t>
            </a:r>
            <a:r>
              <a:rPr lang="fi-FI" sz="4400" b="1" dirty="0"/>
              <a:t>/päivä..</a:t>
            </a:r>
          </a:p>
          <a:p>
            <a:pPr marL="0" indent="0">
              <a:buNone/>
            </a:pPr>
            <a:endParaRPr lang="fi-FI" dirty="0"/>
          </a:p>
          <a:p>
            <a:pPr>
              <a:buFont typeface="Wingdings" panose="05000000000000000000" pitchFamily="2" charset="2"/>
              <a:buChar char="Ø"/>
            </a:pPr>
            <a:r>
              <a:rPr lang="fi-FI" dirty="0"/>
              <a:t>Viljelijät huolehtivat siitä, että kaikki kansalaiset voivat syödä maailman parasta ruokaa vuoden jokaisena päivänä tilanteessa kuin tilanteessa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dirty="0"/>
              <a:t>Terve ympäristö, terveet eläimet ja kasvit, terveet ihmiset (One Health)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dirty="0"/>
              <a:t>Tarjoamme ratkaisuja ilmasto-, ympäristö- ja luonnon monimuotoisuushaasteisiin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dirty="0"/>
              <a:t>Luomme kasvua ja työpaikkoja kaikilla alueilla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dirty="0"/>
              <a:t>Omavaraisuuden parantaminen on kokonaisturvallisuuden peruspilari geopoliittisessa epävarmuudessa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dirty="0"/>
              <a:t>Oma ruoantuotanto on ruokakulttuurin ja elävän maaseudun perusta</a:t>
            </a:r>
          </a:p>
          <a:p>
            <a:pPr>
              <a:buFont typeface="Wingdings" panose="05000000000000000000" pitchFamily="2" charset="2"/>
              <a:buChar char="Ø"/>
            </a:pPr>
            <a:endParaRPr lang="fi-FI" dirty="0"/>
          </a:p>
          <a:p>
            <a:pPr>
              <a:buFont typeface="Wingdings" panose="05000000000000000000" pitchFamily="2" charset="2"/>
              <a:buChar char="Ø"/>
            </a:pPr>
            <a:endParaRPr lang="fi-FI" dirty="0"/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1D4D302-59A8-477C-37B9-E00ABFCF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C26F4-DBFC-534E-B965-5D94C9222ADC}" type="datetime1"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15.4.2024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2B20F95-44E2-67A2-9E3A-002AE6798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701F0-2ACA-0441-9E2A-952EFADC84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74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DA7F23-5AB3-CEE6-7117-359BEAA3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Kansalliset tavoitteet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E91C04-4882-B03A-D400-767FF0DFC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567113"/>
          </a:xfrm>
        </p:spPr>
        <p:txBody>
          <a:bodyPr>
            <a:normAutofit fontScale="62500" lnSpcReduction="20000"/>
          </a:bodyPr>
          <a:lstStyle/>
          <a:p>
            <a:r>
              <a:rPr lang="fi-FI" dirty="0"/>
              <a:t>Suomalaisen puhtaan ruuan potentiaali hyödynnetään uudella kasvuohjelmalla, jolla lisätään ruokavientiä.</a:t>
            </a:r>
          </a:p>
          <a:p>
            <a:endParaRPr lang="fi-FI" dirty="0"/>
          </a:p>
          <a:p>
            <a:r>
              <a:rPr lang="fi-FI" dirty="0"/>
              <a:t>Riittävällä </a:t>
            </a:r>
            <a:r>
              <a:rPr lang="fi-FI" dirty="0" err="1"/>
              <a:t>tki</a:t>
            </a:r>
            <a:r>
              <a:rPr lang="fi-FI" dirty="0"/>
              <a:t>-rahoituksella vauhditetaan elintarvikealalle syntyviä innovaatioita ja investointeja, jotka kasvattavat alan arvonlisää ja työllisyyttä.</a:t>
            </a:r>
          </a:p>
          <a:p>
            <a:endParaRPr lang="fi-FI" dirty="0"/>
          </a:p>
          <a:p>
            <a:r>
              <a:rPr lang="fi-FI" dirty="0"/>
              <a:t>Kansallisen tahtotilan varmistamiseksi ja maataloustuottajien arvostuksen nostamiseksi tehdään parlamentaarisella yhteistyöllä kotimaisen ruuantuotannon pitkän aikavälin strategia.</a:t>
            </a:r>
          </a:p>
          <a:p>
            <a:endParaRPr lang="fi-FI" dirty="0"/>
          </a:p>
          <a:p>
            <a:r>
              <a:rPr lang="fi-FI" dirty="0"/>
              <a:t>Panostetaan valkuaisomavaraisuuteen lisäämällä valkuaiskasvien viljelyä, jotta huoltovarmuus ja ruokaturva paranevat ja lopputuotteen kotimaisuusaste nousee.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45A1935-0E60-03CB-E3FA-7DC2F6117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26F4-DBFC-534E-B965-5D94C9222ADC}" type="datetime1">
              <a:rPr lang="fi-FI" smtClean="0"/>
              <a:t>15.4.2024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E1C7451-B484-4C88-6BDE-328452B6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02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AA14D8-FC9A-9A34-BAD7-FBD71C5A1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Kansallinen maatalouspolitiikka?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BCA3E2-FDED-DAD6-0FEB-F32514FCB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63854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fi-FI" sz="3400" b="1" dirty="0"/>
              <a:t>Maatalouden tukijärjestelmän uudistus parantamaan maatalousyrittäjyyttä:</a:t>
            </a:r>
          </a:p>
          <a:p>
            <a:endParaRPr lang="fi-FI" dirty="0"/>
          </a:p>
          <a:p>
            <a:r>
              <a:rPr lang="fi-FI" dirty="0"/>
              <a:t>Suomen tukijärjestelmä on vanhentunut ja EU:n monimutkaisin tilkkutäkki (125 rahoitettavaa toimenpidettä!), jossa tavoitteena maksimoida tukimäärät ilman kannustavuutta markkinoilta saatavaan tuloon. </a:t>
            </a:r>
          </a:p>
          <a:p>
            <a:pPr lvl="1"/>
            <a:r>
              <a:rPr lang="fi-FI" dirty="0"/>
              <a:t>EU:n yhteisen maatalouspolitiikan uudet tavoitteet (painottuen ympäristö- ja ilmastotavoitteisiin) on lisätty vanhan, EU-jäsenyyden alusta pohjaavan kansallisen järjestelmän päälle.</a:t>
            </a:r>
          </a:p>
          <a:p>
            <a:endParaRPr lang="fi-FI" dirty="0"/>
          </a:p>
          <a:p>
            <a:r>
              <a:rPr lang="fi-FI" dirty="0"/>
              <a:t>Nykyinen tukijärjestelmä vääristää markkinoita eivätkä tuet kohdistu myöskään huoltovarmuuden kannalta oikein. </a:t>
            </a:r>
          </a:p>
          <a:p>
            <a:pPr lvl="1"/>
            <a:r>
              <a:rPr lang="fi-FI" dirty="0"/>
              <a:t>Kokonaistukiluokittain jaoteltuna yli 50% tuensaajista on tiloja, joille tukea kohdentuu alle 20 000 euroa vuodessa.</a:t>
            </a:r>
          </a:p>
          <a:p>
            <a:endParaRPr lang="fi-FI" dirty="0"/>
          </a:p>
          <a:p>
            <a:r>
              <a:rPr lang="fi-FI" dirty="0"/>
              <a:t>Uuden maatalouspolitiikan tulee huomioida myös suuret eurooppalaisessa toimintaympäristössä tapahtuvat muutokset. </a:t>
            </a:r>
          </a:p>
          <a:p>
            <a:endParaRPr lang="fi-FI" dirty="0"/>
          </a:p>
          <a:p>
            <a:r>
              <a:rPr lang="fi-FI" dirty="0"/>
              <a:t>Tavoitteena ei tule olla näivettää maataloustuotantoa jakamalla tukia mahdollisimman tasapuolisesti kaikille, vaan kehittää alkutuotantoa tähtäämällä toimiviin markkinoihin ja vientiin. 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EEBFD1-5CB3-E763-A06F-9E2F9D6D0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26F4-DBFC-534E-B965-5D94C9222ADC}" type="datetime1">
              <a:rPr lang="fi-FI" smtClean="0"/>
              <a:t>15.4.2024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E0954FE-E603-B970-CE2D-4AFF9971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61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2231B2-B9E6-4834-9990-FF4C2FC1A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4800"/>
              <a:t>KIITOS!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A64EC13-EA9E-4263-BF6D-E8BE102DB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B6CB8-3D41-044C-8B60-1FC3DCF371F9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15.4.2024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2F972F6-61E4-4131-BD64-3F3BD150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701F0-2ACA-0441-9E2A-952EFADC84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8814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3562BB-7AAF-FB4F-674E-EBA91946C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Yhteisen maatalouspolitiikan tehtävä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C1F7D2C-C87F-5840-368E-E78FB3CA1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dirty="0"/>
              <a:t>Rooman sopimus (1958):</a:t>
            </a:r>
          </a:p>
          <a:p>
            <a:pPr marL="0" indent="0">
              <a:buNone/>
            </a:pPr>
            <a:endParaRPr lang="fi-FI" dirty="0"/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lisätä maatalouden tuottavuutta edistämällä teknistä kehitystä sekä varmistamalla, että tuotannontekijöitä, varsinkin työvoimaa, hyödynnetään parhaalla mahdollisella tavalla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taata maatalousväestölle kohtuullinen elintaso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vakauttaa markkinat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varmistaa tarvikkeiden saatavuus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taata kohtuulliset kuluttajahinnat.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F3CCE45-A8B9-567B-2566-4BE89F8B0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26F4-DBFC-534E-B965-5D94C9222ADC}" type="datetime1">
              <a:rPr lang="fi-FI" smtClean="0"/>
              <a:t>15.4.2024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B196D85-07FC-8F17-BC98-401A0F37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90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E78A03-1469-1C8D-A76F-05EF7205C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Maatalouspolitiikan kehitys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C39534-5A5A-7982-6D57-C444B4835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Alun perin korkea rajasuoja, vientituet ja yhteinen sisämarkkina</a:t>
            </a:r>
          </a:p>
          <a:p>
            <a:r>
              <a:rPr lang="fi-FI" dirty="0"/>
              <a:t>1992 </a:t>
            </a:r>
            <a:r>
              <a:rPr lang="fi-FI" dirty="0" err="1"/>
              <a:t>MacSharry</a:t>
            </a:r>
            <a:r>
              <a:rPr lang="fi-FI" dirty="0"/>
              <a:t> –reformin mukaan siirryttiin hallinnollisista hinnoista suoriin tukiin</a:t>
            </a:r>
          </a:p>
          <a:p>
            <a:r>
              <a:rPr lang="fi-FI" dirty="0"/>
              <a:t>2004 tuet irrotettiin pääosin tuotannosta</a:t>
            </a:r>
          </a:p>
          <a:p>
            <a:r>
              <a:rPr lang="fi-FI" dirty="0"/>
              <a:t>2010-luvulla ilmasto- ja ympäristö vahvasti mukaan</a:t>
            </a:r>
          </a:p>
          <a:p>
            <a:r>
              <a:rPr lang="fi-FI" dirty="0"/>
              <a:t>2020-2030 -luvuilla?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2C0EE13-3A7F-EC38-4B21-40172D0BF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26F4-DBFC-534E-B965-5D94C9222ADC}" type="datetime1">
              <a:rPr lang="fi-FI" smtClean="0"/>
              <a:t>15.4.2024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DA9C931-3E3C-974A-7BD4-3DB3B3CCB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7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2E1D6B-F9DC-712E-6F1C-3048D41EE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Yleisimmät syyt muutokseen?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AC9DFA5-39EA-5757-F763-250E9E959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Alituotannosta ylituotantoon</a:t>
            </a:r>
          </a:p>
          <a:p>
            <a:r>
              <a:rPr lang="fi-FI" dirty="0"/>
              <a:t>Budjettirajoitteet</a:t>
            </a:r>
          </a:p>
          <a:p>
            <a:r>
              <a:rPr lang="fi-FI" dirty="0"/>
              <a:t>GATT, WTO ja muut kaupan vapauttamisen sopimukset</a:t>
            </a:r>
          </a:p>
          <a:p>
            <a:r>
              <a:rPr lang="fi-FI" dirty="0"/>
              <a:t>EU:n laajentuminen</a:t>
            </a:r>
          </a:p>
          <a:p>
            <a:r>
              <a:rPr lang="fi-FI" dirty="0"/>
              <a:t>Ilmasto- ja ympäristöpolitiikka (Pariisin ilmastonsopimus)</a:t>
            </a:r>
          </a:p>
          <a:p>
            <a:r>
              <a:rPr lang="fi-FI" dirty="0"/>
              <a:t>Vastuullisuus - kestävyys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75F19C5-6D92-F018-7013-9C44A2EFE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26F4-DBFC-534E-B965-5D94C9222ADC}" type="datetime1">
              <a:rPr lang="fi-FI" smtClean="0"/>
              <a:t>15.4.2024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066C2EF-3CD8-C20E-9D67-512A6130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73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A64C7D-F962-A72A-6A32-817DEA79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Euroopan vihreän kehityksen ohjelma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7A8746D-E72E-0A6E-A17C-A488A49D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26F4-DBFC-534E-B965-5D94C9222ADC}" type="datetime1">
              <a:rPr lang="fi-FI" smtClean="0"/>
              <a:t>15.4.2024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7C728DB-9761-952B-D116-D87CFFF9F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image.png" descr="image.png">
            <a:extLst>
              <a:ext uri="{FF2B5EF4-FFF2-40B4-BE49-F238E27FC236}">
                <a16:creationId xmlns:a16="http://schemas.microsoft.com/office/drawing/2014/main" id="{2BAA1BE2-4D93-B344-F63D-6C05ADA00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0" t="12800" r="2650" b="5358"/>
          <a:stretch>
            <a:fillRect/>
          </a:stretch>
        </p:blipFill>
        <p:spPr>
          <a:xfrm>
            <a:off x="1786919" y="1123805"/>
            <a:ext cx="6542953" cy="39982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9875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82AEC633-3877-4BE4-AB5F-9894698FA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Pellolta pöytään strategia – tehostetaan viljelijöiden toimia</a:t>
            </a:r>
          </a:p>
        </p:txBody>
      </p:sp>
      <p:sp>
        <p:nvSpPr>
          <p:cNvPr id="2" name="Tekstin paikkamerkki 1"/>
          <p:cNvSpPr>
            <a:spLocks noGrp="1"/>
          </p:cNvSpPr>
          <p:nvPr>
            <p:ph idx="1"/>
          </p:nvPr>
        </p:nvSpPr>
        <p:spPr>
          <a:xfrm>
            <a:off x="457200" y="1343891"/>
            <a:ext cx="8229600" cy="3250732"/>
          </a:xfrm>
        </p:spPr>
        <p:txBody>
          <a:bodyPr>
            <a:noAutofit/>
          </a:bodyPr>
          <a:lstStyle/>
          <a:p>
            <a:r>
              <a:rPr lang="fi-FI" sz="1800" dirty="0"/>
              <a:t>ilmastonmuutoksen torjumisessa</a:t>
            </a:r>
          </a:p>
          <a:p>
            <a:r>
              <a:rPr lang="fi-FI" sz="1800" dirty="0"/>
              <a:t>ympäristön suojelemisessa ja</a:t>
            </a:r>
          </a:p>
          <a:p>
            <a:r>
              <a:rPr lang="fi-FI" sz="1800" dirty="0" err="1"/>
              <a:t>biodiversiteetin</a:t>
            </a:r>
            <a:r>
              <a:rPr lang="fi-FI" sz="1800" dirty="0"/>
              <a:t> säilyttämisessä </a:t>
            </a:r>
          </a:p>
          <a:p>
            <a:pPr marL="0" indent="0">
              <a:buNone/>
            </a:pPr>
            <a:endParaRPr lang="fi-FI" sz="1800" dirty="0"/>
          </a:p>
          <a:p>
            <a:r>
              <a:rPr lang="fi-FI" sz="1800" dirty="0"/>
              <a:t>Varmistetaan, että ruoka tuotetaan edullisesti ja kestävästi</a:t>
            </a:r>
          </a:p>
          <a:p>
            <a:r>
              <a:rPr lang="fi-FI" sz="1800" dirty="0"/>
              <a:t>Vähennetään elintarvikkeiden jalostuksen ja vähittäiskaupan ympäristövaikutuksia</a:t>
            </a:r>
          </a:p>
          <a:p>
            <a:pPr marL="0" indent="0">
              <a:buNone/>
            </a:pPr>
            <a:endParaRPr lang="fi-FI" sz="1800" dirty="0"/>
          </a:p>
          <a:p>
            <a:r>
              <a:rPr lang="fi-FI" sz="1800" dirty="0"/>
              <a:t>Vähintään 40 prosenttia </a:t>
            </a:r>
            <a:r>
              <a:rPr lang="fi-FI" sz="1800" dirty="0" err="1"/>
              <a:t>CAP:in</a:t>
            </a:r>
            <a:r>
              <a:rPr lang="fi-FI" sz="1800" dirty="0"/>
              <a:t> kokonaisbudjetista ilmastotoimiin </a:t>
            </a:r>
          </a:p>
          <a:p>
            <a:r>
              <a:rPr lang="fi-FI" sz="1800" dirty="0"/>
              <a:t>Kansalliset strategiasuunnitelmat toimeenpanon välineinä 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pPr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6632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8FCBB7E-49D8-FB7D-8F67-A5D3FE062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CAP-tavoitteet 2023 - 2027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A280FBA-2918-9EF4-BB19-A63E2573D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26F4-DBFC-534E-B965-5D94C9222ADC}" type="datetime1">
              <a:rPr lang="fi-FI" smtClean="0"/>
              <a:t>15.4.2024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25B3017-57EB-2D2C-ED70-2113950E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DCAC05E-E8D8-889F-1D1C-689A78FC8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245911"/>
            <a:ext cx="5207000" cy="35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14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A9141D-DC90-4D25-BF47-7A8C013D2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799"/>
            <a:ext cx="8229600" cy="895352"/>
          </a:xfrm>
        </p:spPr>
        <p:txBody>
          <a:bodyPr>
            <a:normAutofit/>
          </a:bodyPr>
          <a:lstStyle/>
          <a:p>
            <a:pPr fontAlgn="base">
              <a:spcAft>
                <a:spcPts val="600"/>
              </a:spcAft>
            </a:pPr>
            <a:r>
              <a:rPr lang="fi-FI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Käytännön toimeenpano ollut heikkoa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6E6E76-8110-4D51-9ED6-CF4F10A82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fi-FI" sz="2100" dirty="0"/>
          </a:p>
          <a:p>
            <a:endParaRPr lang="fi-FI" sz="2100" dirty="0"/>
          </a:p>
          <a:p>
            <a:endParaRPr lang="fi-FI" sz="2100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EB9E0FE-E4AA-4C28-AF10-B1051A688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701F0-2ACA-0441-9E2A-952EFADC84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003DA71A-8E88-4A40-8A1D-009ADADF81B5}"/>
              </a:ext>
            </a:extLst>
          </p:cNvPr>
          <p:cNvSpPr txBox="1"/>
          <p:nvPr/>
        </p:nvSpPr>
        <p:spPr>
          <a:xfrm>
            <a:off x="768403" y="1290918"/>
            <a:ext cx="7261412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päoikeudenmukainen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säädösvalmistelu ja epäreilu taakanjako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Edelläkävijät joutuvat kärsimään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>
                <a:solidFill>
                  <a:prstClr val="black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Suomelle tärkeät hankkeet jääneet lähtötelineisiin: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Uudet genomitekniikat kasvinjalostuksessa (jäljitettävyys, merkinnät ja patentit)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Siemen- ja kasvinlisäysaineistoasetus</a:t>
            </a:r>
          </a:p>
          <a:p>
            <a:pPr marL="742950" lvl="1" indent="-285750" fontAlgn="base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Kasvinsuojeluaineiden vähentäminen SUR: 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50 % vähennystavoite, vaikutukset ruokaturvaan, vaihtoehtoisten aineiden kehittäminen?</a:t>
            </a:r>
          </a:p>
          <a:p>
            <a:pPr marL="742950" lvl="1" indent="-285750" fontAlgn="base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Kestävien ruokajärjestelmien puitelainsäädäntö</a:t>
            </a:r>
          </a:p>
          <a:p>
            <a:pPr marL="742950" lvl="1" indent="-285750" fontAlgn="base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Eläinten hyvinvointilaki </a:t>
            </a:r>
          </a:p>
          <a:p>
            <a:pPr marL="742950" lvl="1" indent="-285750" fontAlgn="base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Kuluttajainformaatio (alkuperämerkinnät, eläinten hv-merkinnät, ravintosisältö</a:t>
            </a:r>
            <a:r>
              <a:rPr kumimoji="0" lang="fi-FI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48C3099A-765A-14C2-5920-D7B8C1D03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1590" y="4767263"/>
            <a:ext cx="1801929" cy="27384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C26F4-DBFC-534E-B965-5D94C9222ADC}" type="datetime1">
              <a:rPr kumimoji="0" lang="fi-FI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15.4.2024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539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B99A4C-9908-EADB-DA82-94536D892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Muutospaineita seuraavassa uudistuksessa?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51EAF6-6D2E-DE7A-0C03-D73452291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6851"/>
            <a:ext cx="8229600" cy="3410412"/>
          </a:xfrm>
        </p:spPr>
        <p:txBody>
          <a:bodyPr>
            <a:normAutofit fontScale="62500" lnSpcReduction="20000"/>
          </a:bodyPr>
          <a:lstStyle/>
          <a:p>
            <a:r>
              <a:rPr lang="fi-FI" dirty="0"/>
              <a:t>Geopolitiikka, pandemia, ilmastonmuutos ja luonto-                                                                        kato</a:t>
            </a:r>
          </a:p>
          <a:p>
            <a:endParaRPr lang="fi-FI" dirty="0"/>
          </a:p>
          <a:p>
            <a:r>
              <a:rPr lang="fi-FI" dirty="0"/>
              <a:t>Ukrainan sota ja tuleva EU-jäsenyys</a:t>
            </a:r>
          </a:p>
          <a:p>
            <a:endParaRPr lang="fi-FI" dirty="0"/>
          </a:p>
          <a:p>
            <a:r>
              <a:rPr lang="fi-FI" dirty="0"/>
              <a:t>Globaali ruokaturva ja Euroopan ruokaturva</a:t>
            </a:r>
          </a:p>
          <a:p>
            <a:endParaRPr lang="fi-FI" dirty="0"/>
          </a:p>
          <a:p>
            <a:r>
              <a:rPr lang="fi-FI" dirty="0"/>
              <a:t>Ruokamarkkinoiden keskittyminen</a:t>
            </a:r>
          </a:p>
          <a:p>
            <a:endParaRPr lang="fi-FI" dirty="0"/>
          </a:p>
          <a:p>
            <a:r>
              <a:rPr lang="fi-FI" dirty="0"/>
              <a:t>Heikko taloustilanne</a:t>
            </a:r>
          </a:p>
          <a:p>
            <a:endParaRPr lang="fi-FI" dirty="0"/>
          </a:p>
          <a:p>
            <a:r>
              <a:rPr lang="fi-FI" dirty="0"/>
              <a:t>Politiikan polarisaatio ja äärilaitojen nousu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00509F1-9E32-8F18-FFCD-1268786A4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26F4-DBFC-534E-B965-5D94C9222ADC}" type="datetime1">
              <a:rPr lang="fi-FI" smtClean="0"/>
              <a:t>15.4.2024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6AE3D51-B2A7-D69C-8660-88E8151A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701F0-2ACA-0441-9E2A-952EFADC842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7D09E65-A1C9-6632-1322-F34D47234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775" y="1356851"/>
            <a:ext cx="2317225" cy="341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165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HEADER"/>
  <p:tag name="LOGO_POSITION" val="HEAD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HEADER"/>
  <p:tag name="LOGO_POSITION" val="HEAD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VERSION" val="7.1"/>
  <p:tag name="VERSIONNUMBER" val="7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FOOTER"/>
  <p:tag name="LOGO_POSITION" val="FOOTER"/>
  <p:tag name="LOGO_ORDER" val="1"/>
  <p:tag name="TEMPLATEVERSION" val="7.1"/>
  <p:tag name="VERSIONNUMBER" val="7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HEADER"/>
  <p:tag name="LOGO_POSITION" val="HEAD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" val="CORPORATE_HEADER"/>
  <p:tag name="LOGO_POSITION" val="HEADER"/>
</p:tagLst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antar template master">
  <a:themeElements>
    <a:clrScheme name="Kantar colour theme">
      <a:dk1>
        <a:srgbClr val="333333"/>
      </a:dk1>
      <a:lt1>
        <a:srgbClr val="FFFFFF"/>
      </a:lt1>
      <a:dk2>
        <a:srgbClr val="0060FF"/>
      </a:dk2>
      <a:lt2>
        <a:srgbClr val="802AB7"/>
      </a:lt2>
      <a:accent1>
        <a:srgbClr val="AEAE9F"/>
      </a:accent1>
      <a:accent2>
        <a:srgbClr val="00E5BA"/>
      </a:accent2>
      <a:accent3>
        <a:srgbClr val="00B600"/>
      </a:accent3>
      <a:accent4>
        <a:srgbClr val="FEDB00"/>
      </a:accent4>
      <a:accent5>
        <a:srgbClr val="FF5000"/>
      </a:accent5>
      <a:accent6>
        <a:srgbClr val="FA0028"/>
      </a:accent6>
      <a:hlink>
        <a:srgbClr val="0060FF"/>
      </a:hlink>
      <a:folHlink>
        <a:srgbClr val="802AB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Kantar presentation template 16x9.potx" id="{72C55E70-DCC0-48BC-A8D3-254C9D85EE6B}" vid="{C23FF744-6EF1-4703-9F18-C96C6AEBAFAC}"/>
    </a:ext>
  </a:extLst>
</a:theme>
</file>

<file path=ppt/theme/theme4.xml><?xml version="1.0" encoding="utf-8"?>
<a:theme xmlns:a="http://schemas.openxmlformats.org/drawingml/2006/main" name="5_Kantar template master">
  <a:themeElements>
    <a:clrScheme name="Kantar colour theme">
      <a:dk1>
        <a:srgbClr val="333333"/>
      </a:dk1>
      <a:lt1>
        <a:srgbClr val="FFFFFF"/>
      </a:lt1>
      <a:dk2>
        <a:srgbClr val="0060FF"/>
      </a:dk2>
      <a:lt2>
        <a:srgbClr val="802AB7"/>
      </a:lt2>
      <a:accent1>
        <a:srgbClr val="AEAE9F"/>
      </a:accent1>
      <a:accent2>
        <a:srgbClr val="00E5BA"/>
      </a:accent2>
      <a:accent3>
        <a:srgbClr val="00B600"/>
      </a:accent3>
      <a:accent4>
        <a:srgbClr val="FEDB00"/>
      </a:accent4>
      <a:accent5>
        <a:srgbClr val="FF5000"/>
      </a:accent5>
      <a:accent6>
        <a:srgbClr val="FA0028"/>
      </a:accent6>
      <a:hlink>
        <a:srgbClr val="0060FF"/>
      </a:hlink>
      <a:folHlink>
        <a:srgbClr val="802AB7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solidFill>
          <a:schemeClr val="accent1"/>
        </a:solidFill>
        <a:ln w="127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600" b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 name="Significance red">
      <a:srgbClr val="E10000"/>
    </a:custClr>
    <a:custClr name="Significance red light">
      <a:srgbClr val="ED6666"/>
    </a:custClr>
    <a:custClr name="Significance green">
      <a:srgbClr val="00D200"/>
    </a:custClr>
    <a:custClr name="Significance green light">
      <a:srgbClr val="66E466"/>
    </a:custClr>
    <a:custClr name="Custom light blue">
      <a:srgbClr val="00B6FF"/>
    </a:custClr>
    <a:custClr name="Custom light green">
      <a:srgbClr val="9EE900"/>
    </a:custClr>
    <a:custClr name="Custom magenta">
      <a:srgbClr val="C700D3"/>
    </a:custClr>
  </a:custClrLst>
  <a:extLst>
    <a:ext uri="{05A4C25C-085E-4340-85A3-A5531E510DB2}">
      <thm15:themeFamily xmlns:thm15="http://schemas.microsoft.com/office/thememl/2012/main" name="Kantar presentation template 16x9.potx" id="{72C55E70-DCC0-48BC-A8D3-254C9D85EE6B}" vid="{C23FF744-6EF1-4703-9F18-C96C6AEBAFAC}"/>
    </a:ext>
  </a:extLst>
</a:theme>
</file>

<file path=ppt/theme/theme5.xml><?xml version="1.0" encoding="utf-8"?>
<a:theme xmlns:a="http://schemas.openxmlformats.org/drawingml/2006/main" name="3_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TK_kalvopohja_2020" id="{9F88D4AF-D38F-47B9-8435-9FB68E8C4859}" vid="{DA3ACC35-5294-48A0-87DB-AAC01A1489F5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7ebbaf7-c974-4f7a-94b4-b13c53299a6c">
      <UserInfo>
        <DisplayName>Nylund Taina</DisplayName>
        <AccountId>57</AccountId>
        <AccountType/>
      </UserInfo>
      <UserInfo>
        <DisplayName>Pyykkönen Perttu</DisplayName>
        <AccountId>76</AccountId>
        <AccountType/>
      </UserInfo>
      <UserInfo>
        <DisplayName>Hakanen Pertti</DisplayName>
        <AccountId>88</AccountId>
        <AccountType/>
      </UserInfo>
      <UserInfo>
        <DisplayName>Schulman Max</DisplayName>
        <AccountId>25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95F337CBD4A004E80C211EB677CD869" ma:contentTypeVersion="10" ma:contentTypeDescription="Luo uusi asiakirja." ma:contentTypeScope="" ma:versionID="7ed887194388d4924fceaa8ab0a3de68">
  <xsd:schema xmlns:xsd="http://www.w3.org/2001/XMLSchema" xmlns:xs="http://www.w3.org/2001/XMLSchema" xmlns:p="http://schemas.microsoft.com/office/2006/metadata/properties" xmlns:ns2="e8cfbab7-a9e5-4d84-a912-f143d2fdd32b" xmlns:ns3="07ebbaf7-c974-4f7a-94b4-b13c53299a6c" targetNamespace="http://schemas.microsoft.com/office/2006/metadata/properties" ma:root="true" ma:fieldsID="4060be8044dabb1374f902cff4f5e737" ns2:_="" ns3:_="">
    <xsd:import namespace="e8cfbab7-a9e5-4d84-a912-f143d2fdd32b"/>
    <xsd:import namespace="07ebbaf7-c974-4f7a-94b4-b13c53299a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cfbab7-a9e5-4d84-a912-f143d2fdd3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ebbaf7-c974-4f7a-94b4-b13c53299a6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CFE43F-BCFD-4F46-88A9-76C3492DFCA3}">
  <ds:schemaRefs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07ebbaf7-c974-4f7a-94b4-b13c53299a6c"/>
    <ds:schemaRef ds:uri="http://schemas.microsoft.com/office/infopath/2007/PartnerControls"/>
    <ds:schemaRef ds:uri="e8cfbab7-a9e5-4d84-a912-f143d2fdd32b"/>
  </ds:schemaRefs>
</ds:datastoreItem>
</file>

<file path=customXml/itemProps2.xml><?xml version="1.0" encoding="utf-8"?>
<ds:datastoreItem xmlns:ds="http://schemas.openxmlformats.org/officeDocument/2006/customXml" ds:itemID="{5455DA11-C91F-43F3-9421-D993F141F0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E8B0B3-EAE0-487E-9417-D385B2AB08EC}">
  <ds:schemaRefs>
    <ds:schemaRef ds:uri="07ebbaf7-c974-4f7a-94b4-b13c53299a6c"/>
    <ds:schemaRef ds:uri="e8cfbab7-a9e5-4d84-a912-f143d2fdd32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MTK_Kalvopohjat_teema_060520</Template>
  <TotalTime>3750</TotalTime>
  <Words>733</Words>
  <Application>Microsoft Office PowerPoint</Application>
  <PresentationFormat>Näytössä katseltava esitys (16:9)</PresentationFormat>
  <Paragraphs>146</Paragraphs>
  <Slides>16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6</vt:i4>
      </vt:variant>
      <vt:variant>
        <vt:lpstr>Dian otsikot</vt:lpstr>
      </vt:variant>
      <vt:variant>
        <vt:i4>16</vt:i4>
      </vt:variant>
    </vt:vector>
  </HeadingPairs>
  <TitlesOfParts>
    <vt:vector size="26" baseType="lpstr">
      <vt:lpstr>Arial</vt:lpstr>
      <vt:lpstr>Arial Rounded MT Bold</vt:lpstr>
      <vt:lpstr>Calibri</vt:lpstr>
      <vt:lpstr>Wingdings</vt:lpstr>
      <vt:lpstr>Office-teema</vt:lpstr>
      <vt:lpstr>2_Office-teema</vt:lpstr>
      <vt:lpstr>Kantar template master</vt:lpstr>
      <vt:lpstr>5_Kantar template master</vt:lpstr>
      <vt:lpstr>3_Office-teema</vt:lpstr>
      <vt:lpstr>5_Office-teema</vt:lpstr>
      <vt:lpstr>Maatalouspolitiikka muuttuvassa maailmassa</vt:lpstr>
      <vt:lpstr>Yhteisen maatalouspolitiikan tehtävä</vt:lpstr>
      <vt:lpstr>Maatalouspolitiikan kehitys</vt:lpstr>
      <vt:lpstr>Yleisimmät syyt muutokseen?</vt:lpstr>
      <vt:lpstr>Euroopan vihreän kehityksen ohjelma</vt:lpstr>
      <vt:lpstr>Pellolta pöytään strategia – tehostetaan viljelijöiden toimia</vt:lpstr>
      <vt:lpstr>CAP-tavoitteet 2023 - 2027</vt:lpstr>
      <vt:lpstr>Käytännön toimeenpano ollut heikkoa</vt:lpstr>
      <vt:lpstr>Muutospaineita seuraavassa uudistuksessa?</vt:lpstr>
      <vt:lpstr>Euroopan parlamentin vaalit ja uusi komissio 2024</vt:lpstr>
      <vt:lpstr>Seuraavan komission ohjelma</vt:lpstr>
      <vt:lpstr>Ruokaturva julkishyödykkeenä</vt:lpstr>
      <vt:lpstr>Tulevaisuuden maatalouspolitiikan tarina..?</vt:lpstr>
      <vt:lpstr>Kansalliset tavoitteet</vt:lpstr>
      <vt:lpstr>Kansallinen maatalouspolitiikka?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OHJEITA</dc:title>
  <dc:creator>Dahlman Henrietta</dc:creator>
  <cp:lastModifiedBy>Remes Meri</cp:lastModifiedBy>
  <cp:revision>190</cp:revision>
  <dcterms:created xsi:type="dcterms:W3CDTF">2020-05-06T09:14:57Z</dcterms:created>
  <dcterms:modified xsi:type="dcterms:W3CDTF">2024-04-15T04:54:11Z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0x010100A95F337CBD4A004E80C211EB677CD869</vt:lpwstr>
  </property>
</Properties>
</file>