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5.xml"/>
  <Override ContentType="application/vnd.openxmlformats-officedocument.drawingml.chartshapes+xml" PartName="/ppt/drawings/drawing1.xml"/>
  <Override ContentType="application/vnd.openxmlformats-officedocument.drawingml.chartshapes+xml" PartName="/ppt/drawings/drawing3.xml"/>
  <Override ContentType="application/vnd.openxmlformats-officedocument.drawingml.chartshapes+xml" PartName="/ppt/drawings/drawing4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7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Garamond"/>
      <p:regular r:id="rId27"/>
      <p:bold r:id="rId28"/>
      <p:italic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jKLg2fQvi9oUUaFC82fYbKz5LN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Garamond-bold.fntdata"/><Relationship Id="rId27" Type="http://schemas.openxmlformats.org/officeDocument/2006/relationships/font" Target="fonts/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aramon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regular.fntdata"/><Relationship Id="rId30" Type="http://schemas.openxmlformats.org/officeDocument/2006/relationships/font" Target="fonts/Garamond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Relationship Id="rId4" Type="http://schemas.openxmlformats.org/officeDocument/2006/relationships/chartUserShapes" Target="../drawings/drawing1.xm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Relationship Id="rId4" Type="http://schemas.openxmlformats.org/officeDocument/2006/relationships/chartUserShapes" Target="../drawings/drawing2.xm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Relationship Id="rId4" Type="http://schemas.openxmlformats.org/officeDocument/2006/relationships/chartUserShapes" Target="../drawings/drawing3.xml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6.xlsx"/><Relationship Id="rId4" Type="http://schemas.openxmlformats.org/officeDocument/2006/relationships/chartUserShapes" Target="../drawings/drawing4.xml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Sheet7.xlsx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00082509055348"/>
          <c:y val="6.8368058481012767E-2"/>
          <c:w val="0.67975977273052846"/>
          <c:h val="0.745537304505735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54BD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  (N=1000)</c:v>
                </c:pt>
                <c:pt idx="1">
                  <c:v>Miehet (n=488)</c:v>
                </c:pt>
                <c:pt idx="2">
                  <c:v>Naiset (n=509)</c:v>
                </c:pt>
                <c:pt idx="3">
                  <c:v>18 - 24 v. (n=97)</c:v>
                </c:pt>
                <c:pt idx="4">
                  <c:v>25 - 34 v. (n=159)</c:v>
                </c:pt>
                <c:pt idx="5">
                  <c:v>35 - 44 v. (n=159)</c:v>
                </c:pt>
                <c:pt idx="6">
                  <c:v>45 - 54 v. (n=151)</c:v>
                </c:pt>
                <c:pt idx="7">
                  <c:v>55 - 64 v. (n=164)</c:v>
                </c:pt>
                <c:pt idx="8">
                  <c:v>65+ v. (n=270)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0.751</c:v>
                </c:pt>
                <c:pt idx="1">
                  <c:v>0.754</c:v>
                </c:pt>
                <c:pt idx="2">
                  <c:v>0.748</c:v>
                </c:pt>
                <c:pt idx="3">
                  <c:v>0.78</c:v>
                </c:pt>
                <c:pt idx="4">
                  <c:v>0.82</c:v>
                </c:pt>
                <c:pt idx="5">
                  <c:v>0.82599999999999996</c:v>
                </c:pt>
                <c:pt idx="6">
                  <c:v>0.75800000000000001</c:v>
                </c:pt>
                <c:pt idx="7">
                  <c:v>0.69499999999999995</c:v>
                </c:pt>
                <c:pt idx="8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9-4093-AD2A-3CE1C6B645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 </c:v>
                </c:pt>
              </c:strCache>
            </c:strRef>
          </c:tx>
          <c:spPr>
            <a:solidFill>
              <a:srgbClr val="D916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  (N=1000)</c:v>
                </c:pt>
                <c:pt idx="1">
                  <c:v>Miehet (n=488)</c:v>
                </c:pt>
                <c:pt idx="2">
                  <c:v>Naiset (n=509)</c:v>
                </c:pt>
                <c:pt idx="3">
                  <c:v>18 - 24 v. (n=97)</c:v>
                </c:pt>
                <c:pt idx="4">
                  <c:v>25 - 34 v. (n=159)</c:v>
                </c:pt>
                <c:pt idx="5">
                  <c:v>35 - 44 v. (n=159)</c:v>
                </c:pt>
                <c:pt idx="6">
                  <c:v>45 - 54 v. (n=151)</c:v>
                </c:pt>
                <c:pt idx="7">
                  <c:v>55 - 64 v. (n=164)</c:v>
                </c:pt>
                <c:pt idx="8">
                  <c:v>65+ v. (n=270)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8.6999999999999994E-2</c:v>
                </c:pt>
                <c:pt idx="1">
                  <c:v>0.09</c:v>
                </c:pt>
                <c:pt idx="2">
                  <c:v>8.4000000000000005E-2</c:v>
                </c:pt>
                <c:pt idx="3">
                  <c:v>7.0000000000000007E-2</c:v>
                </c:pt>
                <c:pt idx="4">
                  <c:v>7.4999999999999997E-2</c:v>
                </c:pt>
                <c:pt idx="5">
                  <c:v>3.7999999999999999E-2</c:v>
                </c:pt>
                <c:pt idx="6">
                  <c:v>7.8E-2</c:v>
                </c:pt>
                <c:pt idx="7">
                  <c:v>0.08</c:v>
                </c:pt>
                <c:pt idx="8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9-4093-AD2A-3CE1C6B645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  (N=1000)</c:v>
                </c:pt>
                <c:pt idx="1">
                  <c:v>Miehet (n=488)</c:v>
                </c:pt>
                <c:pt idx="2">
                  <c:v>Naiset (n=509)</c:v>
                </c:pt>
                <c:pt idx="3">
                  <c:v>18 - 24 v. (n=97)</c:v>
                </c:pt>
                <c:pt idx="4">
                  <c:v>25 - 34 v. (n=159)</c:v>
                </c:pt>
                <c:pt idx="5">
                  <c:v>35 - 44 v. (n=159)</c:v>
                </c:pt>
                <c:pt idx="6">
                  <c:v>45 - 54 v. (n=151)</c:v>
                </c:pt>
                <c:pt idx="7">
                  <c:v>55 - 64 v. (n=164)</c:v>
                </c:pt>
                <c:pt idx="8">
                  <c:v>65+ v. (n=270)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0.16300000000000001</c:v>
                </c:pt>
                <c:pt idx="1">
                  <c:v>0.156</c:v>
                </c:pt>
                <c:pt idx="2">
                  <c:v>0.16800000000000001</c:v>
                </c:pt>
                <c:pt idx="3">
                  <c:v>0.15</c:v>
                </c:pt>
                <c:pt idx="4">
                  <c:v>0.105</c:v>
                </c:pt>
                <c:pt idx="5">
                  <c:v>0.13600000000000001</c:v>
                </c:pt>
                <c:pt idx="6">
                  <c:v>0.16400000000000001</c:v>
                </c:pt>
                <c:pt idx="7">
                  <c:v>0.22500000000000001</c:v>
                </c:pt>
                <c:pt idx="8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D-4F31-9E01-5F78FDC9DB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7"/>
        <c:overlap val="100"/>
        <c:axId val="589710624"/>
        <c:axId val="589708000"/>
      </c:barChart>
      <c:catAx>
        <c:axId val="589710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589708000"/>
        <c:crosses val="autoZero"/>
        <c:auto val="1"/>
        <c:lblAlgn val="ctr"/>
        <c:lblOffset val="100"/>
        <c:noMultiLvlLbl val="0"/>
      </c:catAx>
      <c:valAx>
        <c:axId val="58970800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5897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111331367995082"/>
          <c:y val="0.84103713845484984"/>
          <c:w val="0.64638682204949172"/>
          <c:h val="0.1589628615451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00082509055348"/>
          <c:y val="6.8368058481012767E-2"/>
          <c:w val="0.65747619459485351"/>
          <c:h val="0.745537304505735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Kyllä, aion matkailla pääasiassa Suomessa</c:v>
                </c:pt>
              </c:strCache>
            </c:strRef>
          </c:tx>
          <c:spPr>
            <a:solidFill>
              <a:srgbClr val="54BD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  (N=751)</c:v>
                </c:pt>
                <c:pt idx="1">
                  <c:v>Miehet (n=368)</c:v>
                </c:pt>
                <c:pt idx="2">
                  <c:v>Naiset (n=380)</c:v>
                </c:pt>
                <c:pt idx="3">
                  <c:v>18 - 24 v. (n=76)</c:v>
                </c:pt>
                <c:pt idx="4">
                  <c:v>25 - 34 v. (n=130)</c:v>
                </c:pt>
                <c:pt idx="5">
                  <c:v>35 - 44 v. (n=131)</c:v>
                </c:pt>
                <c:pt idx="6">
                  <c:v>45 - 54 v. (n=114)</c:v>
                </c:pt>
                <c:pt idx="7">
                  <c:v>55 - 64 v. (n=114)</c:v>
                </c:pt>
                <c:pt idx="8">
                  <c:v>65+ v. (n=185)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0.57275386774316783</c:v>
                </c:pt>
                <c:pt idx="1">
                  <c:v>0.57339896877828167</c:v>
                </c:pt>
                <c:pt idx="2">
                  <c:v>0.56979898954095165</c:v>
                </c:pt>
                <c:pt idx="3">
                  <c:v>0.61504033729204377</c:v>
                </c:pt>
                <c:pt idx="4">
                  <c:v>0.72211425718676525</c:v>
                </c:pt>
                <c:pt idx="5">
                  <c:v>0.64786418629456677</c:v>
                </c:pt>
                <c:pt idx="6">
                  <c:v>0.55033159530979414</c:v>
                </c:pt>
                <c:pt idx="7">
                  <c:v>0.47104856401619072</c:v>
                </c:pt>
                <c:pt idx="8">
                  <c:v>0.47323644561129735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9-4093-AD2A-3CE1C6B645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Kyllä, suosin matkailua lähiseudulla Suomessa</c:v>
                </c:pt>
              </c:strCache>
            </c:strRef>
          </c:tx>
          <c:spPr>
            <a:solidFill>
              <a:srgbClr val="D916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  (N=751)</c:v>
                </c:pt>
                <c:pt idx="1">
                  <c:v>Miehet (n=368)</c:v>
                </c:pt>
                <c:pt idx="2">
                  <c:v>Naiset (n=380)</c:v>
                </c:pt>
                <c:pt idx="3">
                  <c:v>18 - 24 v. (n=76)</c:v>
                </c:pt>
                <c:pt idx="4">
                  <c:v>25 - 34 v. (n=130)</c:v>
                </c:pt>
                <c:pt idx="5">
                  <c:v>35 - 44 v. (n=131)</c:v>
                </c:pt>
                <c:pt idx="6">
                  <c:v>45 - 54 v. (n=114)</c:v>
                </c:pt>
                <c:pt idx="7">
                  <c:v>55 - 64 v. (n=114)</c:v>
                </c:pt>
                <c:pt idx="8">
                  <c:v>65+ v. (n=185)</c:v>
                </c:pt>
              </c:strCache>
            </c:strRef>
          </c:cat>
          <c:val>
            <c:numRef>
              <c:f>Sheet1!$C$2:$C$10</c:f>
              <c:numCache>
                <c:formatCode>###0%</c:formatCode>
                <c:ptCount val="9"/>
                <c:pt idx="0">
                  <c:v>0.24624173704615829</c:v>
                </c:pt>
                <c:pt idx="1">
                  <c:v>0.2298638743687286</c:v>
                </c:pt>
                <c:pt idx="2">
                  <c:v>0.26071409596277767</c:v>
                </c:pt>
                <c:pt idx="3">
                  <c:v>0.24214781178982997</c:v>
                </c:pt>
                <c:pt idx="4">
                  <c:v>0.30900575964396337</c:v>
                </c:pt>
                <c:pt idx="5">
                  <c:v>0.23404631519849065</c:v>
                </c:pt>
                <c:pt idx="6">
                  <c:v>0.21703806350013502</c:v>
                </c:pt>
                <c:pt idx="7">
                  <c:v>0.19756591597571838</c:v>
                </c:pt>
                <c:pt idx="8">
                  <c:v>0.2603684460388957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9-4093-AD2A-3CE1C6B645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Osittain, aion matkailla sekä ulkomailla että kotimaassa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  (N=751)</c:v>
                </c:pt>
                <c:pt idx="1">
                  <c:v>Miehet (n=368)</c:v>
                </c:pt>
                <c:pt idx="2">
                  <c:v>Naiset (n=380)</c:v>
                </c:pt>
                <c:pt idx="3">
                  <c:v>18 - 24 v. (n=76)</c:v>
                </c:pt>
                <c:pt idx="4">
                  <c:v>25 - 34 v. (n=130)</c:v>
                </c:pt>
                <c:pt idx="5">
                  <c:v>35 - 44 v. (n=131)</c:v>
                </c:pt>
                <c:pt idx="6">
                  <c:v>45 - 54 v. (n=114)</c:v>
                </c:pt>
                <c:pt idx="7">
                  <c:v>55 - 64 v. (n=114)</c:v>
                </c:pt>
                <c:pt idx="8">
                  <c:v>65+ v. (n=185)</c:v>
                </c:pt>
              </c:strCache>
            </c:strRef>
          </c:cat>
          <c:val>
            <c:numRef>
              <c:f>Sheet1!$D$2:$D$10</c:f>
              <c:numCache>
                <c:formatCode>###0%</c:formatCode>
                <c:ptCount val="9"/>
                <c:pt idx="0">
                  <c:v>0.31396119488267593</c:v>
                </c:pt>
                <c:pt idx="1">
                  <c:v>0.30199324491533558</c:v>
                </c:pt>
                <c:pt idx="2">
                  <c:v>0.32726521138224934</c:v>
                </c:pt>
                <c:pt idx="3">
                  <c:v>0.32040339698926451</c:v>
                </c:pt>
                <c:pt idx="4">
                  <c:v>0.2841657457636394</c:v>
                </c:pt>
                <c:pt idx="5">
                  <c:v>0.27339503616057742</c:v>
                </c:pt>
                <c:pt idx="6">
                  <c:v>0.31820360409646586</c:v>
                </c:pt>
                <c:pt idx="7">
                  <c:v>0.37584948994509965</c:v>
                </c:pt>
                <c:pt idx="8">
                  <c:v>0.32038535934871626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D-4F31-9E01-5F78FDC9DB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Muu, mikä?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  (N=751)</c:v>
                </c:pt>
                <c:pt idx="1">
                  <c:v>Miehet (n=368)</c:v>
                </c:pt>
                <c:pt idx="2">
                  <c:v>Naiset (n=380)</c:v>
                </c:pt>
                <c:pt idx="3">
                  <c:v>18 - 24 v. (n=76)</c:v>
                </c:pt>
                <c:pt idx="4">
                  <c:v>25 - 34 v. (n=130)</c:v>
                </c:pt>
                <c:pt idx="5">
                  <c:v>35 - 44 v. (n=131)</c:v>
                </c:pt>
                <c:pt idx="6">
                  <c:v>45 - 54 v. (n=114)</c:v>
                </c:pt>
                <c:pt idx="7">
                  <c:v>55 - 64 v. (n=114)</c:v>
                </c:pt>
                <c:pt idx="8">
                  <c:v>65+ v. (n=185)</c:v>
                </c:pt>
              </c:strCache>
            </c:strRef>
          </c:cat>
          <c:val>
            <c:numRef>
              <c:f>Sheet1!$E$2:$E$10</c:f>
              <c:numCache>
                <c:formatCode>###0%</c:formatCode>
                <c:ptCount val="9"/>
                <c:pt idx="0">
                  <c:v>1.1941786075869648E-2</c:v>
                </c:pt>
                <c:pt idx="1">
                  <c:v>1.3641294760842042E-2</c:v>
                </c:pt>
                <c:pt idx="2">
                  <c:v>1.0360821803616558E-2</c:v>
                </c:pt>
                <c:pt idx="3">
                  <c:v>2.5609087168309241E-2</c:v>
                </c:pt>
                <c:pt idx="4">
                  <c:v>0</c:v>
                </c:pt>
                <c:pt idx="5">
                  <c:v>0</c:v>
                </c:pt>
                <c:pt idx="6">
                  <c:v>1.7692576328961439E-2</c:v>
                </c:pt>
                <c:pt idx="7">
                  <c:v>8.6981672936195988E-3</c:v>
                </c:pt>
                <c:pt idx="8">
                  <c:v>2.1689655594824303E-2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E-408B-8BD3-F9F83577E2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7"/>
        <c:overlap val="100"/>
        <c:axId val="589710624"/>
        <c:axId val="589708000"/>
      </c:barChart>
      <c:catAx>
        <c:axId val="589710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589708000"/>
        <c:crosses val="autoZero"/>
        <c:auto val="1"/>
        <c:lblAlgn val="ctr"/>
        <c:lblOffset val="100"/>
        <c:noMultiLvlLbl val="0"/>
      </c:catAx>
      <c:valAx>
        <c:axId val="58970800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5897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276214741897985"/>
          <c:y val="0.83311906742164743"/>
          <c:w val="0.73427761595233088"/>
          <c:h val="0.15896286154515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86946584119677E-2"/>
          <c:y val="6.7984970517391968E-2"/>
          <c:w val="0.94361305361305359"/>
          <c:h val="0.54384534934816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Kaikki  (N=751)</c:v>
                </c:pt>
              </c:strCache>
            </c:strRef>
          </c:tx>
          <c:spPr>
            <a:solidFill>
              <a:srgbClr val="54BD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04413186431661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A-4CFD-8376-313C93321CE8}"/>
                </c:ext>
              </c:extLst>
            </c:dLbl>
            <c:dLbl>
              <c:idx val="1"/>
              <c:layout>
                <c:manualLayout>
                  <c:x val="-1.0851103296607902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EA-4CFD-8376-313C93321CE8}"/>
                </c:ext>
              </c:extLst>
            </c:dLbl>
            <c:dLbl>
              <c:idx val="5"/>
              <c:layout>
                <c:manualLayout>
                  <c:x val="-3.9786919132344008E-17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EA-4CFD-8376-313C93321CE8}"/>
                </c:ext>
              </c:extLst>
            </c:dLbl>
            <c:dLbl>
              <c:idx val="7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0.47810825525919681</c:v>
                </c:pt>
                <c:pt idx="1">
                  <c:v>0.47118239460280265</c:v>
                </c:pt>
                <c:pt idx="2">
                  <c:v>0.42344472996998539</c:v>
                </c:pt>
                <c:pt idx="3">
                  <c:v>0.37303580850253715</c:v>
                </c:pt>
                <c:pt idx="4">
                  <c:v>0.33866828139718225</c:v>
                </c:pt>
                <c:pt idx="5">
                  <c:v>0.30064699916425597</c:v>
                </c:pt>
                <c:pt idx="6">
                  <c:v>0.2855752780204639</c:v>
                </c:pt>
                <c:pt idx="7">
                  <c:v>0.28374358025936902</c:v>
                </c:pt>
                <c:pt idx="8">
                  <c:v>0.26233635110216086</c:v>
                </c:pt>
                <c:pt idx="9">
                  <c:v>0.2485023743201645</c:v>
                </c:pt>
                <c:pt idx="10">
                  <c:v>0.21107754748168439</c:v>
                </c:pt>
                <c:pt idx="11">
                  <c:v>0.20412780280227399</c:v>
                </c:pt>
                <c:pt idx="12">
                  <c:v>0.12591948907722153</c:v>
                </c:pt>
                <c:pt idx="13">
                  <c:v>0.12073083271611873</c:v>
                </c:pt>
                <c:pt idx="14">
                  <c:v>0.10700896531359202</c:v>
                </c:pt>
                <c:pt idx="15">
                  <c:v>0.10381419370573511</c:v>
                </c:pt>
                <c:pt idx="16">
                  <c:v>9.3044470968070975E-2</c:v>
                </c:pt>
                <c:pt idx="17">
                  <c:v>6.9379324716172461E-2</c:v>
                </c:pt>
                <c:pt idx="18">
                  <c:v>2.9417624390744496E-2</c:v>
                </c:pt>
                <c:pt idx="19">
                  <c:v>4.9351365945836348E-2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7-4C63-8D8D-A7AD13C0A9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Miehet (n=368)</c:v>
                </c:pt>
              </c:strCache>
            </c:strRef>
          </c:tx>
          <c:spPr>
            <a:solidFill>
              <a:srgbClr val="EACA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EA-4CFD-8376-313C93321CE8}"/>
                </c:ext>
              </c:extLst>
            </c:dLbl>
            <c:dLbl>
              <c:idx val="4"/>
              <c:layout>
                <c:manualLayout>
                  <c:x val="0"/>
                  <c:y val="1.15456189789964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D7-4396-A12C-E5F1E374F164}"/>
                </c:ext>
              </c:extLst>
            </c:dLbl>
            <c:dLbl>
              <c:idx val="5"/>
              <c:layout>
                <c:manualLayout>
                  <c:x val="-3.9786919132344008E-17"/>
                  <c:y val="1.610249956438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EA-4CFD-8376-313C93321CE8}"/>
                </c:ext>
              </c:extLst>
            </c:dLbl>
            <c:dLbl>
              <c:idx val="7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EA-4CFD-8376-313C93321CE8}"/>
                </c:ext>
              </c:extLst>
            </c:dLbl>
            <c:dLbl>
              <c:idx val="8"/>
              <c:layout>
                <c:manualLayout>
                  <c:x val="-7.9573838264688017E-17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Sheet1!$C$2:$C$21</c:f>
              <c:numCache>
                <c:formatCode>###0%</c:formatCode>
                <c:ptCount val="20"/>
                <c:pt idx="0">
                  <c:v>0.39702109854176781</c:v>
                </c:pt>
                <c:pt idx="1">
                  <c:v>0.37966044561972578</c:v>
                </c:pt>
                <c:pt idx="2">
                  <c:v>0.35225013849635156</c:v>
                </c:pt>
                <c:pt idx="3">
                  <c:v>0.36108091509315665</c:v>
                </c:pt>
                <c:pt idx="4">
                  <c:v>0.31193691823060432</c:v>
                </c:pt>
                <c:pt idx="5">
                  <c:v>0.29327123026801016</c:v>
                </c:pt>
                <c:pt idx="6">
                  <c:v>0.20806788697111522</c:v>
                </c:pt>
                <c:pt idx="7">
                  <c:v>0.2341290443186039</c:v>
                </c:pt>
                <c:pt idx="8">
                  <c:v>0.22890992393043988</c:v>
                </c:pt>
                <c:pt idx="9">
                  <c:v>0.31012600408851954</c:v>
                </c:pt>
                <c:pt idx="10">
                  <c:v>0.18540914693307428</c:v>
                </c:pt>
                <c:pt idx="11">
                  <c:v>0.22096648730506505</c:v>
                </c:pt>
                <c:pt idx="12">
                  <c:v>0.10136643407848023</c:v>
                </c:pt>
                <c:pt idx="13">
                  <c:v>0.15790085445691118</c:v>
                </c:pt>
                <c:pt idx="14">
                  <c:v>9.3983037415737561E-2</c:v>
                </c:pt>
                <c:pt idx="15">
                  <c:v>0.11799292891984256</c:v>
                </c:pt>
                <c:pt idx="16">
                  <c:v>9.3311573716773802E-2</c:v>
                </c:pt>
                <c:pt idx="17">
                  <c:v>6.5565401593126169E-2</c:v>
                </c:pt>
                <c:pt idx="18">
                  <c:v>3.819653673211737E-2</c:v>
                </c:pt>
                <c:pt idx="19">
                  <c:v>4.9269378287266768E-2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7-4C63-8D8D-A7AD13C0A9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Naiset (n=380)</c:v>
                </c:pt>
              </c:strCache>
            </c:strRef>
          </c:tx>
          <c:spPr>
            <a:solidFill>
              <a:srgbClr val="007EC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702206593215805E-3"/>
                  <c:y val="4.6007141612517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EA-4CFD-8376-313C93321CE8}"/>
                </c:ext>
              </c:extLst>
            </c:dLbl>
            <c:dLbl>
              <c:idx val="2"/>
              <c:layout>
                <c:manualLayout>
                  <c:x val="-1.0851103296607902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Sheet1!$D$2:$D$21</c:f>
              <c:numCache>
                <c:formatCode>###0%</c:formatCode>
                <c:ptCount val="20"/>
                <c:pt idx="0">
                  <c:v>0.5538005071756813</c:v>
                </c:pt>
                <c:pt idx="1">
                  <c:v>0.56239734336926472</c:v>
                </c:pt>
                <c:pt idx="2">
                  <c:v>0.49471089462754853</c:v>
                </c:pt>
                <c:pt idx="3">
                  <c:v>0.38664935147823704</c:v>
                </c:pt>
                <c:pt idx="4">
                  <c:v>0.36640641964510723</c:v>
                </c:pt>
                <c:pt idx="5">
                  <c:v>0.30943056243096317</c:v>
                </c:pt>
                <c:pt idx="6">
                  <c:v>0.35675027276405408</c:v>
                </c:pt>
                <c:pt idx="7">
                  <c:v>0.33334609964029632</c:v>
                </c:pt>
                <c:pt idx="8">
                  <c:v>0.29340918798855692</c:v>
                </c:pt>
                <c:pt idx="9">
                  <c:v>0.19017091086912238</c:v>
                </c:pt>
                <c:pt idx="10">
                  <c:v>0.23709029753391314</c:v>
                </c:pt>
                <c:pt idx="11">
                  <c:v>0.18893162539668965</c:v>
                </c:pt>
                <c:pt idx="12">
                  <c:v>0.15038752770759778</c:v>
                </c:pt>
                <c:pt idx="13">
                  <c:v>8.5387542960509086E-2</c:v>
                </c:pt>
                <c:pt idx="14">
                  <c:v>0.12020905960672014</c:v>
                </c:pt>
                <c:pt idx="15">
                  <c:v>8.7913641871883053E-2</c:v>
                </c:pt>
                <c:pt idx="16">
                  <c:v>9.3293196224004629E-2</c:v>
                </c:pt>
                <c:pt idx="17">
                  <c:v>7.3451741725398589E-2</c:v>
                </c:pt>
                <c:pt idx="18">
                  <c:v>2.1075079568358045E-2</c:v>
                </c:pt>
                <c:pt idx="19">
                  <c:v>4.6979907264434198E-2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7-4C63-8D8D-A7AD13C0A9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18 - 24 v. (n=76)</c:v>
                </c:pt>
              </c:strCache>
            </c:strRef>
          </c:tx>
          <c:spPr>
            <a:solidFill>
              <a:srgbClr val="5BB13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2.30035708062592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Sheet1!$E$2:$E$21</c:f>
              <c:numCache>
                <c:formatCode>###0%</c:formatCode>
                <c:ptCount val="20"/>
                <c:pt idx="0">
                  <c:v>0.41983613880608944</c:v>
                </c:pt>
                <c:pt idx="1">
                  <c:v>0.40671160226249115</c:v>
                </c:pt>
                <c:pt idx="2">
                  <c:v>0.44777585021824906</c:v>
                </c:pt>
                <c:pt idx="3">
                  <c:v>0.43254413987415369</c:v>
                </c:pt>
                <c:pt idx="4">
                  <c:v>0.39694037741175786</c:v>
                </c:pt>
                <c:pt idx="5">
                  <c:v>0.33185608598582944</c:v>
                </c:pt>
                <c:pt idx="6">
                  <c:v>0.29332951982478905</c:v>
                </c:pt>
                <c:pt idx="7">
                  <c:v>0.19085820511488</c:v>
                </c:pt>
                <c:pt idx="8">
                  <c:v>0.33214360288004519</c:v>
                </c:pt>
                <c:pt idx="9">
                  <c:v>0.20402120535472051</c:v>
                </c:pt>
                <c:pt idx="10">
                  <c:v>0.16538563167865605</c:v>
                </c:pt>
                <c:pt idx="11">
                  <c:v>0.30564029647247143</c:v>
                </c:pt>
                <c:pt idx="12">
                  <c:v>0.20284389879256057</c:v>
                </c:pt>
                <c:pt idx="13">
                  <c:v>0.19145068349544256</c:v>
                </c:pt>
                <c:pt idx="14">
                  <c:v>1.2699007523256646E-2</c:v>
                </c:pt>
                <c:pt idx="15">
                  <c:v>0.15381612178800652</c:v>
                </c:pt>
                <c:pt idx="16">
                  <c:v>8.9663299671628297E-2</c:v>
                </c:pt>
                <c:pt idx="17">
                  <c:v>7.7526964694977676E-2</c:v>
                </c:pt>
                <c:pt idx="18">
                  <c:v>1.2699007523256646E-2</c:v>
                </c:pt>
                <c:pt idx="19">
                  <c:v>2.5609087168309241E-2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7-4C63-8D8D-A7AD13C0A9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25 - 34 v. (n=130)</c:v>
                </c:pt>
              </c:strCache>
            </c:strRef>
          </c:tx>
          <c:spPr>
            <a:solidFill>
              <a:srgbClr val="D916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404413186431609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A-4CFD-8376-313C93321CE8}"/>
                </c:ext>
              </c:extLst>
            </c:dLbl>
            <c:dLbl>
              <c:idx val="1"/>
              <c:layout>
                <c:manualLayout>
                  <c:x val="1.0851103296607902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EA-4CFD-8376-313C93321CE8}"/>
                </c:ext>
              </c:extLst>
            </c:dLbl>
            <c:dLbl>
              <c:idx val="3"/>
              <c:layout>
                <c:manualLayout>
                  <c:x val="5.42555164830395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EA-4CFD-8376-313C93321CE8}"/>
                </c:ext>
              </c:extLst>
            </c:dLbl>
            <c:dLbl>
              <c:idx val="4"/>
              <c:layout>
                <c:manualLayout>
                  <c:x val="3.2553309889823308E-3"/>
                  <c:y val="9.8962448391398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D7-4396-A12C-E5F1E374F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Sheet1!$F$2:$F$21</c:f>
              <c:numCache>
                <c:formatCode>###0%</c:formatCode>
                <c:ptCount val="20"/>
                <c:pt idx="0">
                  <c:v>0.48672457609563596</c:v>
                </c:pt>
                <c:pt idx="1">
                  <c:v>0.54755055772193584</c:v>
                </c:pt>
                <c:pt idx="2">
                  <c:v>0.50220156312759434</c:v>
                </c:pt>
                <c:pt idx="3">
                  <c:v>0.44896003044896821</c:v>
                </c:pt>
                <c:pt idx="4">
                  <c:v>0.39008095793907094</c:v>
                </c:pt>
                <c:pt idx="5">
                  <c:v>0.32305957444430006</c:v>
                </c:pt>
                <c:pt idx="6">
                  <c:v>0.33710668794023696</c:v>
                </c:pt>
                <c:pt idx="7">
                  <c:v>0.31331337679174032</c:v>
                </c:pt>
                <c:pt idx="8">
                  <c:v>0.41103454256089023</c:v>
                </c:pt>
                <c:pt idx="9">
                  <c:v>0.32431612793069947</c:v>
                </c:pt>
                <c:pt idx="10">
                  <c:v>0.28572676028946309</c:v>
                </c:pt>
                <c:pt idx="11">
                  <c:v>0.26960834112911053</c:v>
                </c:pt>
                <c:pt idx="12">
                  <c:v>0.17202233873018202</c:v>
                </c:pt>
                <c:pt idx="13">
                  <c:v>0.17158943320875161</c:v>
                </c:pt>
                <c:pt idx="14">
                  <c:v>0.1887190057903998</c:v>
                </c:pt>
                <c:pt idx="15">
                  <c:v>0.19476071137771531</c:v>
                </c:pt>
                <c:pt idx="16">
                  <c:v>0.1581250417553422</c:v>
                </c:pt>
                <c:pt idx="17">
                  <c:v>9.1371903953772177E-2</c:v>
                </c:pt>
                <c:pt idx="18">
                  <c:v>3.7874016620832354E-2</c:v>
                </c:pt>
                <c:pt idx="19">
                  <c:v>1.5300180717427204E-2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07-4C63-8D8D-A7AD13C0A9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35 - 44 v. (n=131)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Sheet1!$G$2:$G$21</c:f>
              <c:numCache>
                <c:formatCode>###0%</c:formatCode>
                <c:ptCount val="20"/>
                <c:pt idx="0">
                  <c:v>0.51342154764221681</c:v>
                </c:pt>
                <c:pt idx="1">
                  <c:v>0.45006058179776531</c:v>
                </c:pt>
                <c:pt idx="2">
                  <c:v>0.41457011684968775</c:v>
                </c:pt>
                <c:pt idx="3">
                  <c:v>0.36741048300508744</c:v>
                </c:pt>
                <c:pt idx="4">
                  <c:v>0.28860125057954067</c:v>
                </c:pt>
                <c:pt idx="5">
                  <c:v>0.29768191713536413</c:v>
                </c:pt>
                <c:pt idx="6">
                  <c:v>0.26476765680623215</c:v>
                </c:pt>
                <c:pt idx="7">
                  <c:v>0.29526063516263751</c:v>
                </c:pt>
                <c:pt idx="8">
                  <c:v>0.29708014863477805</c:v>
                </c:pt>
                <c:pt idx="9">
                  <c:v>0.28182694365067357</c:v>
                </c:pt>
                <c:pt idx="10">
                  <c:v>0.21807787428249348</c:v>
                </c:pt>
                <c:pt idx="11">
                  <c:v>0.21106063690047983</c:v>
                </c:pt>
                <c:pt idx="12">
                  <c:v>0.18782359568375726</c:v>
                </c:pt>
                <c:pt idx="13">
                  <c:v>0.14051597528344653</c:v>
                </c:pt>
                <c:pt idx="14">
                  <c:v>0.27328705326280384</c:v>
                </c:pt>
                <c:pt idx="15">
                  <c:v>0.14148417776316136</c:v>
                </c:pt>
                <c:pt idx="16">
                  <c:v>8.6177605843827401E-2</c:v>
                </c:pt>
                <c:pt idx="17">
                  <c:v>5.4249591914870922E-2</c:v>
                </c:pt>
                <c:pt idx="18">
                  <c:v>4.6753294387851758E-2</c:v>
                </c:pt>
                <c:pt idx="19">
                  <c:v>3.099983767977239E-2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7-4C63-8D8D-A7AD13C0A95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45 - 54 v. (n=114)</c:v>
                </c:pt>
              </c:strCache>
            </c:strRef>
          </c:tx>
          <c:spPr>
            <a:solidFill>
              <a:srgbClr val="83459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404413186431514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A-4CFD-8376-313C93321CE8}"/>
                </c:ext>
              </c:extLst>
            </c:dLbl>
            <c:dLbl>
              <c:idx val="2"/>
              <c:layout>
                <c:manualLayout>
                  <c:x val="1.0851103296607902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Sheet1!$H$2:$H$21</c:f>
              <c:numCache>
                <c:formatCode>###0%</c:formatCode>
                <c:ptCount val="20"/>
                <c:pt idx="0">
                  <c:v>0.51703227800526619</c:v>
                </c:pt>
                <c:pt idx="1">
                  <c:v>0.46711110483882345</c:v>
                </c:pt>
                <c:pt idx="2">
                  <c:v>0.49202573065224992</c:v>
                </c:pt>
                <c:pt idx="3">
                  <c:v>0.39668126058684045</c:v>
                </c:pt>
                <c:pt idx="4">
                  <c:v>0.28332836411846096</c:v>
                </c:pt>
                <c:pt idx="5">
                  <c:v>0.35286780855155753</c:v>
                </c:pt>
                <c:pt idx="6">
                  <c:v>0.27672905726273739</c:v>
                </c:pt>
                <c:pt idx="7">
                  <c:v>0.30861061306049065</c:v>
                </c:pt>
                <c:pt idx="8">
                  <c:v>0.29222955680734353</c:v>
                </c:pt>
                <c:pt idx="9">
                  <c:v>0.21599925993423777</c:v>
                </c:pt>
                <c:pt idx="10">
                  <c:v>0.23083861120760399</c:v>
                </c:pt>
                <c:pt idx="11">
                  <c:v>0.21476577818784115</c:v>
                </c:pt>
                <c:pt idx="12">
                  <c:v>0.17341925617595083</c:v>
                </c:pt>
                <c:pt idx="13">
                  <c:v>9.40729051735468E-2</c:v>
                </c:pt>
                <c:pt idx="14">
                  <c:v>8.5789407808696316E-2</c:v>
                </c:pt>
                <c:pt idx="15">
                  <c:v>6.9528454206549239E-2</c:v>
                </c:pt>
                <c:pt idx="16">
                  <c:v>6.9056986318311406E-2</c:v>
                </c:pt>
                <c:pt idx="17">
                  <c:v>2.563636938289101E-2</c:v>
                </c:pt>
                <c:pt idx="18">
                  <c:v>4.3913020152668493E-2</c:v>
                </c:pt>
                <c:pt idx="19">
                  <c:v>6.8753456786982942E-2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07-4C63-8D8D-A7AD13C0A95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55 - 64 v. (n=114)</c:v>
                </c:pt>
              </c:strCache>
            </c:strRef>
          </c:tx>
          <c:spPr>
            <a:solidFill>
              <a:srgbClr val="22325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A-4CFD-8376-313C93321CE8}"/>
                </c:ext>
              </c:extLst>
            </c:dLbl>
            <c:dLbl>
              <c:idx val="2"/>
              <c:layout>
                <c:manualLayout>
                  <c:x val="6.5106619779647015E-3"/>
                  <c:y val="-4.21727259618788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EA-4CFD-8376-313C93321CE8}"/>
                </c:ext>
              </c:extLst>
            </c:dLbl>
            <c:dLbl>
              <c:idx val="4"/>
              <c:layout>
                <c:manualLayout>
                  <c:x val="4.4235192247625817E-3"/>
                  <c:y val="-1.83809048656881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07-4C63-8D8D-A7AD13C0A957}"/>
                </c:ext>
              </c:extLst>
            </c:dLbl>
            <c:dLbl>
              <c:idx val="5"/>
              <c:layout>
                <c:manualLayout>
                  <c:x val="2.1702206593215406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Sheet1!$I$2:$I$21</c:f>
              <c:numCache>
                <c:formatCode>###0%</c:formatCode>
                <c:ptCount val="20"/>
                <c:pt idx="0">
                  <c:v>0.4629548753677088</c:v>
                </c:pt>
                <c:pt idx="1">
                  <c:v>0.48950005064533886</c:v>
                </c:pt>
                <c:pt idx="2">
                  <c:v>0.41804152429883634</c:v>
                </c:pt>
                <c:pt idx="3">
                  <c:v>0.32275276867028446</c:v>
                </c:pt>
                <c:pt idx="4">
                  <c:v>0.34033809273416926</c:v>
                </c:pt>
                <c:pt idx="5">
                  <c:v>0.2781110195811754</c:v>
                </c:pt>
                <c:pt idx="6">
                  <c:v>0.25787947797565924</c:v>
                </c:pt>
                <c:pt idx="7">
                  <c:v>0.32199935566776</c:v>
                </c:pt>
                <c:pt idx="8">
                  <c:v>0.25034584684437272</c:v>
                </c:pt>
                <c:pt idx="9">
                  <c:v>0.30656970601185823</c:v>
                </c:pt>
                <c:pt idx="10">
                  <c:v>0.19706525064705319</c:v>
                </c:pt>
                <c:pt idx="11">
                  <c:v>0.13543903388522918</c:v>
                </c:pt>
                <c:pt idx="12">
                  <c:v>7.1814492495412691E-2</c:v>
                </c:pt>
                <c:pt idx="13">
                  <c:v>0.13533103651831765</c:v>
                </c:pt>
                <c:pt idx="14">
                  <c:v>2.6519613659037152E-2</c:v>
                </c:pt>
                <c:pt idx="15">
                  <c:v>7.3006772254614119E-2</c:v>
                </c:pt>
                <c:pt idx="16">
                  <c:v>6.3260898753941794E-2</c:v>
                </c:pt>
                <c:pt idx="17">
                  <c:v>3.6762997569012711E-2</c:v>
                </c:pt>
                <c:pt idx="18">
                  <c:v>2.6508781839238861E-2</c:v>
                </c:pt>
                <c:pt idx="19">
                  <c:v>7.9401212663633938E-2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07-4C63-8D8D-A7AD13C0A95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65+ v. (n=185)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605E-3"/>
                  <c:y val="-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A-4CFD-8376-313C93321CE8}"/>
                </c:ext>
              </c:extLst>
            </c:dLbl>
            <c:dLbl>
              <c:idx val="3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EA-4CFD-8376-313C93321CE8}"/>
                </c:ext>
              </c:extLst>
            </c:dLbl>
            <c:dLbl>
              <c:idx val="5"/>
              <c:layout>
                <c:manualLayout>
                  <c:x val="4.3404413186432008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EA-4CFD-8376-313C93321CE8}"/>
                </c:ext>
              </c:extLst>
            </c:dLbl>
            <c:dLbl>
              <c:idx val="7"/>
              <c:layout>
                <c:manualLayout>
                  <c:x val="2.1702206593215805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EA-4CFD-8376-313C93321CE8}"/>
                </c:ext>
              </c:extLst>
            </c:dLbl>
            <c:dLbl>
              <c:idx val="8"/>
              <c:layout>
                <c:manualLayout>
                  <c:x val="4.3404413186431609E-3"/>
                  <c:y val="6.9010712418775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Kaupunkinähtävyydet</c:v>
                </c:pt>
                <c:pt idx="1">
                  <c:v>Päivämatkat lähiseuduille</c:v>
                </c:pt>
                <c:pt idx="2">
                  <c:v>Ruoka ja ravintolat</c:v>
                </c:pt>
                <c:pt idx="3">
                  <c:v>Luontokohteet</c:v>
                </c:pt>
                <c:pt idx="4">
                  <c:v>Mökkiloma omalla mökillä</c:v>
                </c:pt>
                <c:pt idx="5">
                  <c:v>Patikointi ja retkeily</c:v>
                </c:pt>
                <c:pt idx="6">
                  <c:v>Kulttuurikohteet ja -tapahtumat</c:v>
                </c:pt>
                <c:pt idx="7">
                  <c:v>Risteily merellä tai sisävesillä</c:v>
                </c:pt>
                <c:pt idx="8">
                  <c:v>Festarit tai musiikkitapahtumat</c:v>
                </c:pt>
                <c:pt idx="9">
                  <c:v>Mökkiloma vuokramökillä</c:v>
                </c:pt>
                <c:pt idx="10">
                  <c:v>Kylpylä- tai muu hyvinvointiloma</c:v>
                </c:pt>
                <c:pt idx="11">
                  <c:v>Aktiviteetit kuten pyöräily</c:v>
                </c:pt>
                <c:pt idx="12">
                  <c:v>Vietän lomani kotona</c:v>
                </c:pt>
                <c:pt idx="13">
                  <c:v>Urheilutapahtumat</c:v>
                </c:pt>
                <c:pt idx="14">
                  <c:v>Loma lasten puuhakohteissa</c:v>
                </c:pt>
                <c:pt idx="15">
                  <c:v>Telttailu</c:v>
                </c:pt>
                <c:pt idx="16">
                  <c:v>Maaseutuloma</c:v>
                </c:pt>
                <c:pt idx="17">
                  <c:v>Karavaanimatkailu</c:v>
                </c:pt>
                <c:pt idx="18">
                  <c:v>Reppureissaaminen</c:v>
                </c:pt>
                <c:pt idx="19">
                  <c:v>Muu, mikä?</c:v>
                </c:pt>
              </c:strCache>
            </c:strRef>
          </c:cat>
          <c:val>
            <c:numRef>
              <c:f>Sheet1!$J$2:$J$21</c:f>
              <c:numCache>
                <c:formatCode>###0%</c:formatCode>
                <c:ptCount val="20"/>
                <c:pt idx="0">
                  <c:v>0.45614884493508806</c:v>
                </c:pt>
                <c:pt idx="1">
                  <c:v>0.45000951029262348</c:v>
                </c:pt>
                <c:pt idx="2">
                  <c:v>0.32519545035916819</c:v>
                </c:pt>
                <c:pt idx="3">
                  <c:v>0.31546255884052377</c:v>
                </c:pt>
                <c:pt idx="4">
                  <c:v>0.3472275184805092</c:v>
                </c:pt>
                <c:pt idx="5">
                  <c:v>0.25578041507866806</c:v>
                </c:pt>
                <c:pt idx="6">
                  <c:v>0.28337473184648065</c:v>
                </c:pt>
                <c:pt idx="7">
                  <c:v>0.25387609650581472</c:v>
                </c:pt>
                <c:pt idx="8">
                  <c:v>9.3058489462063396E-2</c:v>
                </c:pt>
                <c:pt idx="9">
                  <c:v>0.17388171425490842</c:v>
                </c:pt>
                <c:pt idx="10">
                  <c:v>0.16863787138662267</c:v>
                </c:pt>
                <c:pt idx="11">
                  <c:v>0.1471406896211305</c:v>
                </c:pt>
                <c:pt idx="12">
                  <c:v>2.1865585369337328E-2</c:v>
                </c:pt>
                <c:pt idx="13">
                  <c:v>4.9246874324377979E-2</c:v>
                </c:pt>
                <c:pt idx="14">
                  <c:v>3.2644691480737086E-2</c:v>
                </c:pt>
                <c:pt idx="15">
                  <c:v>3.2554036834124521E-2</c:v>
                </c:pt>
                <c:pt idx="16">
                  <c:v>8.6589642417576426E-2</c:v>
                </c:pt>
                <c:pt idx="17">
                  <c:v>0.10840224557051334</c:v>
                </c:pt>
                <c:pt idx="18">
                  <c:v>1.0834928781692543E-2</c:v>
                </c:pt>
                <c:pt idx="19">
                  <c:v>6.5641212802459964E-2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B-4393-AE0F-5B2A3E088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3744360"/>
        <c:axId val="613745016"/>
      </c:barChart>
      <c:catAx>
        <c:axId val="61374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5016"/>
        <c:crosses val="autoZero"/>
        <c:auto val="1"/>
        <c:lblAlgn val="ctr"/>
        <c:lblOffset val="100"/>
        <c:noMultiLvlLbl val="0"/>
      </c:catAx>
      <c:valAx>
        <c:axId val="613745016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4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745609352827072"/>
          <c:w val="0.89999999129228503"/>
          <c:h val="3.9251518145107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86946584119677E-2"/>
          <c:y val="6.7984970517391968E-2"/>
          <c:w val="0.94361305361305359"/>
          <c:h val="0.54384534934816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Kaikki  (N=751)</c:v>
                </c:pt>
              </c:strCache>
            </c:strRef>
          </c:tx>
          <c:spPr>
            <a:solidFill>
              <a:srgbClr val="54BD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04413186431661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A-4CFD-8376-313C93321CE8}"/>
                </c:ext>
              </c:extLst>
            </c:dLbl>
            <c:dLbl>
              <c:idx val="1"/>
              <c:layout>
                <c:manualLayout>
                  <c:x val="-1.0851103296607902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EA-4CFD-8376-313C93321CE8}"/>
                </c:ext>
              </c:extLst>
            </c:dLbl>
            <c:dLbl>
              <c:idx val="4"/>
              <c:layout>
                <c:manualLayout>
                  <c:x val="-7.9573838264688017E-17"/>
                  <c:y val="-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A-4CFD-8376-313C93321CE8}"/>
                </c:ext>
              </c:extLst>
            </c:dLbl>
            <c:dLbl>
              <c:idx val="5"/>
              <c:layout>
                <c:manualLayout>
                  <c:x val="-3.9786919132344008E-17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EA-4CFD-8376-313C93321CE8}"/>
                </c:ext>
              </c:extLst>
            </c:dLbl>
            <c:dLbl>
              <c:idx val="7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Sheet1!$B$2:$B$11</c:f>
              <c:numCache>
                <c:formatCode>###0%</c:formatCode>
                <c:ptCount val="10"/>
                <c:pt idx="0">
                  <c:v>0.78368845645769003</c:v>
                </c:pt>
                <c:pt idx="1">
                  <c:v>0.37490608797396702</c:v>
                </c:pt>
                <c:pt idx="2">
                  <c:v>0.2487839423506511</c:v>
                </c:pt>
                <c:pt idx="3">
                  <c:v>0.17344904373871425</c:v>
                </c:pt>
                <c:pt idx="4">
                  <c:v>0.11897304249310402</c:v>
                </c:pt>
                <c:pt idx="5">
                  <c:v>6.4053612119074121E-2</c:v>
                </c:pt>
                <c:pt idx="6">
                  <c:v>6.3876106533716698E-2</c:v>
                </c:pt>
                <c:pt idx="7">
                  <c:v>2.6538144895339712E-2</c:v>
                </c:pt>
                <c:pt idx="8">
                  <c:v>2.2685133615108741E-2</c:v>
                </c:pt>
                <c:pt idx="9">
                  <c:v>4.1265194481333964E-2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7-4C63-8D8D-A7AD13C0A9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Miehet (n=368)</c:v>
                </c:pt>
              </c:strCache>
            </c:strRef>
          </c:tx>
          <c:spPr>
            <a:solidFill>
              <a:srgbClr val="EACA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553309889823707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3-4C0F-B014-F8B9FD943742}"/>
                </c:ext>
              </c:extLst>
            </c:dLbl>
            <c:dLbl>
              <c:idx val="3"/>
              <c:layout>
                <c:manualLayout>
                  <c:x val="0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EA-4CFD-8376-313C93321CE8}"/>
                </c:ext>
              </c:extLst>
            </c:dLbl>
            <c:dLbl>
              <c:idx val="4"/>
              <c:layout>
                <c:manualLayout>
                  <c:x val="0"/>
                  <c:y val="1.15456189789964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D7-4396-A12C-E5F1E374F164}"/>
                </c:ext>
              </c:extLst>
            </c:dLbl>
            <c:dLbl>
              <c:idx val="5"/>
              <c:layout>
                <c:manualLayout>
                  <c:x val="-3.9786919132344008E-17"/>
                  <c:y val="1.610249956438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EA-4CFD-8376-313C93321CE8}"/>
                </c:ext>
              </c:extLst>
            </c:dLbl>
            <c:dLbl>
              <c:idx val="7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EA-4CFD-8376-313C93321CE8}"/>
                </c:ext>
              </c:extLst>
            </c:dLbl>
            <c:dLbl>
              <c:idx val="8"/>
              <c:layout>
                <c:manualLayout>
                  <c:x val="-7.9573838264688017E-17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Sheet1!$C$2:$C$11</c:f>
              <c:numCache>
                <c:formatCode>###0%</c:formatCode>
                <c:ptCount val="10"/>
                <c:pt idx="0">
                  <c:v>0.80685447548314349</c:v>
                </c:pt>
                <c:pt idx="1">
                  <c:v>0.32026957130112882</c:v>
                </c:pt>
                <c:pt idx="2">
                  <c:v>0.19050906593765035</c:v>
                </c:pt>
                <c:pt idx="3">
                  <c:v>0.16413488268885357</c:v>
                </c:pt>
                <c:pt idx="4">
                  <c:v>0.12088392686164019</c:v>
                </c:pt>
                <c:pt idx="5">
                  <c:v>5.788152741443562E-2</c:v>
                </c:pt>
                <c:pt idx="6">
                  <c:v>7.9187475602918417E-2</c:v>
                </c:pt>
                <c:pt idx="7">
                  <c:v>4.3532855657569459E-2</c:v>
                </c:pt>
                <c:pt idx="8">
                  <c:v>1.3432426684167767E-2</c:v>
                </c:pt>
                <c:pt idx="9">
                  <c:v>3.8465704932908407E-2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7-4C63-8D8D-A7AD13C0A9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Naiset (n=380)</c:v>
                </c:pt>
              </c:strCache>
            </c:strRef>
          </c:tx>
          <c:spPr>
            <a:solidFill>
              <a:srgbClr val="007EC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805E-3"/>
                  <c:y val="1.1501785403129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3-4C0F-B014-F8B9FD943742}"/>
                </c:ext>
              </c:extLst>
            </c:dLbl>
            <c:dLbl>
              <c:idx val="1"/>
              <c:layout>
                <c:manualLayout>
                  <c:x val="2.1702206593215805E-3"/>
                  <c:y val="4.6007141612517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EA-4CFD-8376-313C93321CE8}"/>
                </c:ext>
              </c:extLst>
            </c:dLbl>
            <c:dLbl>
              <c:idx val="2"/>
              <c:layout>
                <c:manualLayout>
                  <c:x val="-1.0851103296607902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EA-4CFD-8376-313C93321CE8}"/>
                </c:ext>
              </c:extLst>
            </c:dLbl>
            <c:dLbl>
              <c:idx val="4"/>
              <c:layout>
                <c:manualLayout>
                  <c:x val="0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33-4C0F-B014-F8B9FD943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Sheet1!$D$2:$D$11</c:f>
              <c:numCache>
                <c:formatCode>###0%</c:formatCode>
                <c:ptCount val="10"/>
                <c:pt idx="0">
                  <c:v>0.76279090478917044</c:v>
                </c:pt>
                <c:pt idx="1">
                  <c:v>0.42713626726766607</c:v>
                </c:pt>
                <c:pt idx="2">
                  <c:v>0.30658393733226336</c:v>
                </c:pt>
                <c:pt idx="3">
                  <c:v>0.18341637874228942</c:v>
                </c:pt>
                <c:pt idx="4">
                  <c:v>0.11777105808241077</c:v>
                </c:pt>
                <c:pt idx="5">
                  <c:v>7.0381025676562819E-2</c:v>
                </c:pt>
                <c:pt idx="6">
                  <c:v>4.939435426241906E-2</c:v>
                </c:pt>
                <c:pt idx="7">
                  <c:v>1.0222332377835208E-2</c:v>
                </c:pt>
                <c:pt idx="8">
                  <c:v>2.9050716776074067E-2</c:v>
                </c:pt>
                <c:pt idx="9">
                  <c:v>4.4201738221535274E-2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7-4C63-8D8D-A7AD13C0A9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18 - 24 v. (n=76)</c:v>
                </c:pt>
              </c:strCache>
            </c:strRef>
          </c:tx>
          <c:spPr>
            <a:solidFill>
              <a:srgbClr val="5BB13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33-4C0F-B014-F8B9FD943742}"/>
                </c:ext>
              </c:extLst>
            </c:dLbl>
            <c:dLbl>
              <c:idx val="1"/>
              <c:layout>
                <c:manualLayout>
                  <c:x val="2.1702206593215805E-3"/>
                  <c:y val="6.9010712418776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Sheet1!$E$2:$E$11</c:f>
              <c:numCache>
                <c:formatCode>###0%</c:formatCode>
                <c:ptCount val="10"/>
                <c:pt idx="0">
                  <c:v>0.69208635787448625</c:v>
                </c:pt>
                <c:pt idx="1">
                  <c:v>0.46153469846174716</c:v>
                </c:pt>
                <c:pt idx="2">
                  <c:v>0.38320196847875082</c:v>
                </c:pt>
                <c:pt idx="3">
                  <c:v>0.21584378301427229</c:v>
                </c:pt>
                <c:pt idx="4">
                  <c:v>8.9796513458199112E-2</c:v>
                </c:pt>
                <c:pt idx="5">
                  <c:v>5.1933452116567927E-2</c:v>
                </c:pt>
                <c:pt idx="6">
                  <c:v>8.9365116944428988E-2</c:v>
                </c:pt>
                <c:pt idx="7">
                  <c:v>7.7277428876939447E-2</c:v>
                </c:pt>
                <c:pt idx="8">
                  <c:v>1.2714582113156134E-2</c:v>
                </c:pt>
                <c:pt idx="9">
                  <c:v>6.4159403161470049E-2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7-4C63-8D8D-A7AD13C0A9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25 - 34 v. (n=130)</c:v>
                </c:pt>
              </c:strCache>
            </c:strRef>
          </c:tx>
          <c:spPr>
            <a:solidFill>
              <a:srgbClr val="D916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404413186431609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A-4CFD-8376-313C93321CE8}"/>
                </c:ext>
              </c:extLst>
            </c:dLbl>
            <c:dLbl>
              <c:idx val="1"/>
              <c:layout>
                <c:manualLayout>
                  <c:x val="1.0851103296607902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EA-4CFD-8376-313C93321CE8}"/>
                </c:ext>
              </c:extLst>
            </c:dLbl>
            <c:dLbl>
              <c:idx val="3"/>
              <c:layout>
                <c:manualLayout>
                  <c:x val="5.4255516483039511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EA-4CFD-8376-313C93321CE8}"/>
                </c:ext>
              </c:extLst>
            </c:dLbl>
            <c:dLbl>
              <c:idx val="4"/>
              <c:layout>
                <c:manualLayout>
                  <c:x val="3.2553309889823308E-3"/>
                  <c:y val="9.8962448391398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D7-4396-A12C-E5F1E374F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Sheet1!$F$2:$F$11</c:f>
              <c:numCache>
                <c:formatCode>###0%</c:formatCode>
                <c:ptCount val="10"/>
                <c:pt idx="0">
                  <c:v>0.8123842686656485</c:v>
                </c:pt>
                <c:pt idx="1">
                  <c:v>0.44929206053472603</c:v>
                </c:pt>
                <c:pt idx="2">
                  <c:v>0.29899952961380361</c:v>
                </c:pt>
                <c:pt idx="3">
                  <c:v>0.23855359060880116</c:v>
                </c:pt>
                <c:pt idx="4">
                  <c:v>9.7634214953940396E-2</c:v>
                </c:pt>
                <c:pt idx="5">
                  <c:v>7.5440867481616977E-2</c:v>
                </c:pt>
                <c:pt idx="6">
                  <c:v>4.4542223796383E-2</c:v>
                </c:pt>
                <c:pt idx="7">
                  <c:v>2.9765626919506672E-2</c:v>
                </c:pt>
                <c:pt idx="8">
                  <c:v>2.2450147936421479E-2</c:v>
                </c:pt>
                <c:pt idx="9">
                  <c:v>2.9783874224832509E-2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07-4C63-8D8D-A7AD13C0A9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35 - 44 v. (n=131)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805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3-4C0F-B014-F8B9FD943742}"/>
                </c:ext>
              </c:extLst>
            </c:dLbl>
            <c:dLbl>
              <c:idx val="1"/>
              <c:layout>
                <c:manualLayout>
                  <c:x val="5.4255516483039511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3-4C0F-B014-F8B9FD943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Sheet1!$G$2:$G$11</c:f>
              <c:numCache>
                <c:formatCode>###0%</c:formatCode>
                <c:ptCount val="10"/>
                <c:pt idx="0">
                  <c:v>0.81285647534091154</c:v>
                </c:pt>
                <c:pt idx="1">
                  <c:v>0.43011289797782681</c:v>
                </c:pt>
                <c:pt idx="2">
                  <c:v>0.24896987103447132</c:v>
                </c:pt>
                <c:pt idx="3">
                  <c:v>0.17225702195139214</c:v>
                </c:pt>
                <c:pt idx="4">
                  <c:v>0.11705822326148058</c:v>
                </c:pt>
                <c:pt idx="5">
                  <c:v>3.0751899303196852E-2</c:v>
                </c:pt>
                <c:pt idx="6">
                  <c:v>6.2506793916342437E-2</c:v>
                </c:pt>
                <c:pt idx="7">
                  <c:v>7.7442359035946959E-3</c:v>
                </c:pt>
                <c:pt idx="8">
                  <c:v>4.6641622797709878E-2</c:v>
                </c:pt>
                <c:pt idx="9">
                  <c:v>2.3499641792033787E-2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7-4C63-8D8D-A7AD13C0A95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45 - 54 v. (n=114)</c:v>
                </c:pt>
              </c:strCache>
            </c:strRef>
          </c:tx>
          <c:spPr>
            <a:solidFill>
              <a:srgbClr val="83459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51103296607902E-3"/>
                  <c:y val="1.1501785403129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A-4CFD-8376-313C93321CE8}"/>
                </c:ext>
              </c:extLst>
            </c:dLbl>
            <c:dLbl>
              <c:idx val="1"/>
              <c:layout>
                <c:manualLayout>
                  <c:x val="2.1702206593215805E-3"/>
                  <c:y val="1.61024995643812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3-4C0F-B014-F8B9FD943742}"/>
                </c:ext>
              </c:extLst>
            </c:dLbl>
            <c:dLbl>
              <c:idx val="2"/>
              <c:layout>
                <c:manualLayout>
                  <c:x val="1.0851103296607902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A-4CFD-8376-313C93321CE8}"/>
                </c:ext>
              </c:extLst>
            </c:dLbl>
            <c:dLbl>
              <c:idx val="3"/>
              <c:layout>
                <c:manualLayout>
                  <c:x val="4.3404413186431609E-3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33-4C0F-B014-F8B9FD943742}"/>
                </c:ext>
              </c:extLst>
            </c:dLbl>
            <c:dLbl>
              <c:idx val="4"/>
              <c:layout>
                <c:manualLayout>
                  <c:x val="1.0851103296607902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33-4C0F-B014-F8B9FD943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Sheet1!$H$2:$H$11</c:f>
              <c:numCache>
                <c:formatCode>###0%</c:formatCode>
                <c:ptCount val="10"/>
                <c:pt idx="0">
                  <c:v>0.77631763334258619</c:v>
                </c:pt>
                <c:pt idx="1">
                  <c:v>0.38086693830828106</c:v>
                </c:pt>
                <c:pt idx="2">
                  <c:v>0.21577720948060439</c:v>
                </c:pt>
                <c:pt idx="3">
                  <c:v>0.22421330683622398</c:v>
                </c:pt>
                <c:pt idx="4">
                  <c:v>0.15633851562536794</c:v>
                </c:pt>
                <c:pt idx="5">
                  <c:v>1.709091292192734E-2</c:v>
                </c:pt>
                <c:pt idx="6">
                  <c:v>6.906033268110362E-2</c:v>
                </c:pt>
                <c:pt idx="7">
                  <c:v>2.6238032789925109E-2</c:v>
                </c:pt>
                <c:pt idx="8">
                  <c:v>1.7353700268326781E-2</c:v>
                </c:pt>
                <c:pt idx="9">
                  <c:v>3.4925397781336132E-2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07-4C63-8D8D-A7AD13C0A95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55 - 64 v. (n=114)</c:v>
                </c:pt>
              </c:strCache>
            </c:strRef>
          </c:tx>
          <c:spPr>
            <a:solidFill>
              <a:srgbClr val="22325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A-4CFD-8376-313C93321CE8}"/>
                </c:ext>
              </c:extLst>
            </c:dLbl>
            <c:dLbl>
              <c:idx val="1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3-4C0F-B014-F8B9FD943742}"/>
                </c:ext>
              </c:extLst>
            </c:dLbl>
            <c:dLbl>
              <c:idx val="2"/>
              <c:layout>
                <c:manualLayout>
                  <c:x val="6.5106619779647015E-3"/>
                  <c:y val="-4.21727259618788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EA-4CFD-8376-313C93321CE8}"/>
                </c:ext>
              </c:extLst>
            </c:dLbl>
            <c:dLbl>
              <c:idx val="4"/>
              <c:layout>
                <c:manualLayout>
                  <c:x val="2.2532700483318393E-3"/>
                  <c:y val="1.1523702191062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07-4C63-8D8D-A7AD13C0A957}"/>
                </c:ext>
              </c:extLst>
            </c:dLbl>
            <c:dLbl>
              <c:idx val="5"/>
              <c:layout>
                <c:manualLayout>
                  <c:x val="2.1702206593215406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Sheet1!$I$2:$I$11</c:f>
              <c:numCache>
                <c:formatCode>###0%</c:formatCode>
                <c:ptCount val="10"/>
                <c:pt idx="0">
                  <c:v>0.79519402031675823</c:v>
                </c:pt>
                <c:pt idx="1">
                  <c:v>0.31130638382272857</c:v>
                </c:pt>
                <c:pt idx="2">
                  <c:v>0.24005580866871118</c:v>
                </c:pt>
                <c:pt idx="3">
                  <c:v>0.13426614598958234</c:v>
                </c:pt>
                <c:pt idx="4">
                  <c:v>0.15177355229363604</c:v>
                </c:pt>
                <c:pt idx="5">
                  <c:v>6.3552317634281208E-2</c:v>
                </c:pt>
                <c:pt idx="6">
                  <c:v>7.1894416422299406E-2</c:v>
                </c:pt>
                <c:pt idx="7">
                  <c:v>1.8599495000750418E-2</c:v>
                </c:pt>
                <c:pt idx="8">
                  <c:v>2.6528222537304923E-2</c:v>
                </c:pt>
                <c:pt idx="9">
                  <c:v>5.317296905042472E-2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07-4C63-8D8D-A7AD13C0A95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65+ v. (n=185)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957723076255316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A-4CFD-8376-313C93321CE8}"/>
                </c:ext>
              </c:extLst>
            </c:dLbl>
            <c:dLbl>
              <c:idx val="1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33-4C0F-B014-F8B9FD943742}"/>
                </c:ext>
              </c:extLst>
            </c:dLbl>
            <c:dLbl>
              <c:idx val="3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EA-4CFD-8376-313C93321CE8}"/>
                </c:ext>
              </c:extLst>
            </c:dLbl>
            <c:dLbl>
              <c:idx val="5"/>
              <c:layout>
                <c:manualLayout>
                  <c:x val="4.3404413186432008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EA-4CFD-8376-313C93321CE8}"/>
                </c:ext>
              </c:extLst>
            </c:dLbl>
            <c:dLbl>
              <c:idx val="7"/>
              <c:layout>
                <c:manualLayout>
                  <c:x val="2.1702206593215805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EA-4CFD-8376-313C93321CE8}"/>
                </c:ext>
              </c:extLst>
            </c:dLbl>
            <c:dLbl>
              <c:idx val="8"/>
              <c:layout>
                <c:manualLayout>
                  <c:x val="4.3404413186431609E-3"/>
                  <c:y val="6.9010712418775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Oma auto</c:v>
                </c:pt>
                <c:pt idx="1">
                  <c:v>Juna</c:v>
                </c:pt>
                <c:pt idx="2">
                  <c:v>Bussi</c:v>
                </c:pt>
                <c:pt idx="3">
                  <c:v>Polkupyörä</c:v>
                </c:pt>
                <c:pt idx="4">
                  <c:v>Lentokone</c:v>
                </c:pt>
                <c:pt idx="5">
                  <c:v>Matkailuauto tai -vaunu</c:v>
                </c:pt>
                <c:pt idx="6">
                  <c:v>Oma vene</c:v>
                </c:pt>
                <c:pt idx="7">
                  <c:v>Moottoripyörä</c:v>
                </c:pt>
                <c:pt idx="8">
                  <c:v>Vuokra-auto</c:v>
                </c:pt>
                <c:pt idx="9">
                  <c:v>Muu, mikä?</c:v>
                </c:pt>
              </c:strCache>
            </c:strRef>
          </c:cat>
          <c:val>
            <c:numRef>
              <c:f>Sheet1!$J$2:$J$11</c:f>
              <c:numCache>
                <c:formatCode>###0%</c:formatCode>
                <c:ptCount val="10"/>
                <c:pt idx="0">
                  <c:v>0.77777002536845319</c:v>
                </c:pt>
                <c:pt idx="1">
                  <c:v>0.28319193107461138</c:v>
                </c:pt>
                <c:pt idx="2">
                  <c:v>0.18384637869055681</c:v>
                </c:pt>
                <c:pt idx="3">
                  <c:v>0.10378565935386637</c:v>
                </c:pt>
                <c:pt idx="4">
                  <c:v>0.10405600358744657</c:v>
                </c:pt>
                <c:pt idx="5">
                  <c:v>0.113976526487721</c:v>
                </c:pt>
                <c:pt idx="6">
                  <c:v>5.9880305701706611E-2</c:v>
                </c:pt>
                <c:pt idx="7">
                  <c:v>2.1876592102193882E-2</c:v>
                </c:pt>
                <c:pt idx="8">
                  <c:v>1.0841518222825529E-2</c:v>
                </c:pt>
                <c:pt idx="9">
                  <c:v>4.9167670330297737E-2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B-4393-AE0F-5B2A3E088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3744360"/>
        <c:axId val="613745016"/>
      </c:barChart>
      <c:catAx>
        <c:axId val="61374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5016"/>
        <c:crosses val="autoZero"/>
        <c:auto val="1"/>
        <c:lblAlgn val="ctr"/>
        <c:lblOffset val="100"/>
        <c:noMultiLvlLbl val="0"/>
      </c:catAx>
      <c:valAx>
        <c:axId val="613745016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4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745609352827072"/>
          <c:w val="0.89999999129228503"/>
          <c:h val="3.9251518145107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68251568561163E-2"/>
          <c:y val="4.2681042630507225E-2"/>
          <c:w val="0.94361305361305359"/>
          <c:h val="0.54384534934816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Kaikki  (N=751)</c:v>
                </c:pt>
              </c:strCache>
            </c:strRef>
          </c:tx>
          <c:spPr>
            <a:solidFill>
              <a:srgbClr val="54BD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04413186431661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A-4CFD-8376-313C93321CE8}"/>
                </c:ext>
              </c:extLst>
            </c:dLbl>
            <c:dLbl>
              <c:idx val="1"/>
              <c:layout>
                <c:manualLayout>
                  <c:x val="-1.0851103296607902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EA-4CFD-8376-313C93321CE8}"/>
                </c:ext>
              </c:extLst>
            </c:dLbl>
            <c:dLbl>
              <c:idx val="2"/>
              <c:layout>
                <c:manualLayout>
                  <c:x val="-1.9893459566172004E-17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51-4689-A770-5CCC1545465C}"/>
                </c:ext>
              </c:extLst>
            </c:dLbl>
            <c:dLbl>
              <c:idx val="3"/>
              <c:layout>
                <c:manualLayout>
                  <c:x val="-2.1702206593215805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51-4689-A770-5CCC1545465C}"/>
                </c:ext>
              </c:extLst>
            </c:dLbl>
            <c:dLbl>
              <c:idx val="4"/>
              <c:layout>
                <c:manualLayout>
                  <c:x val="0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A-4CFD-8376-313C93321CE8}"/>
                </c:ext>
              </c:extLst>
            </c:dLbl>
            <c:dLbl>
              <c:idx val="5"/>
              <c:layout>
                <c:manualLayout>
                  <c:x val="-3.9786919132344008E-17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EA-4CFD-8376-313C93321CE8}"/>
                </c:ext>
              </c:extLst>
            </c:dLbl>
            <c:dLbl>
              <c:idx val="7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0.36567073709934966</c:v>
                </c:pt>
                <c:pt idx="1">
                  <c:v>0.26057416608014561</c:v>
                </c:pt>
                <c:pt idx="2">
                  <c:v>0.22957064706248465</c:v>
                </c:pt>
                <c:pt idx="3">
                  <c:v>0.21880919520749756</c:v>
                </c:pt>
                <c:pt idx="4">
                  <c:v>0.18457034717273033</c:v>
                </c:pt>
                <c:pt idx="5">
                  <c:v>0.18318982199942416</c:v>
                </c:pt>
                <c:pt idx="6">
                  <c:v>0.15243023886371124</c:v>
                </c:pt>
                <c:pt idx="7">
                  <c:v>0.15221712286203046</c:v>
                </c:pt>
                <c:pt idx="8">
                  <c:v>0.14077737495716858</c:v>
                </c:pt>
                <c:pt idx="9">
                  <c:v>0.11953473589769581</c:v>
                </c:pt>
                <c:pt idx="10">
                  <c:v>0.11559072806889759</c:v>
                </c:pt>
                <c:pt idx="11">
                  <c:v>0.11484715023266696</c:v>
                </c:pt>
                <c:pt idx="12">
                  <c:v>0.11169914315510412</c:v>
                </c:pt>
                <c:pt idx="13">
                  <c:v>0.10906745467954984</c:v>
                </c:pt>
                <c:pt idx="14">
                  <c:v>9.5613872770901831E-2</c:v>
                </c:pt>
                <c:pt idx="15">
                  <c:v>9.438503473957835E-2</c:v>
                </c:pt>
                <c:pt idx="16">
                  <c:v>7.4145364831668323E-2</c:v>
                </c:pt>
                <c:pt idx="17">
                  <c:v>7.0808423701346684E-2</c:v>
                </c:pt>
                <c:pt idx="18">
                  <c:v>6.6298388195192043E-2</c:v>
                </c:pt>
                <c:pt idx="19">
                  <c:v>5.1585747281158272E-2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7-4C63-8D8D-A7AD13C0A9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Miehet (n=368)</c:v>
                </c:pt>
              </c:strCache>
            </c:strRef>
          </c:tx>
          <c:spPr>
            <a:solidFill>
              <a:srgbClr val="EACA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553309889823707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3-4C0F-B014-F8B9FD943742}"/>
                </c:ext>
              </c:extLst>
            </c:dLbl>
            <c:dLbl>
              <c:idx val="2"/>
              <c:layout>
                <c:manualLayout>
                  <c:x val="-3.2553309889823507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51-4689-A770-5CCC1545465C}"/>
                </c:ext>
              </c:extLst>
            </c:dLbl>
            <c:dLbl>
              <c:idx val="3"/>
              <c:layout>
                <c:manualLayout>
                  <c:x val="0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EA-4CFD-8376-313C93321CE8}"/>
                </c:ext>
              </c:extLst>
            </c:dLbl>
            <c:dLbl>
              <c:idx val="4"/>
              <c:layout>
                <c:manualLayout>
                  <c:x val="0"/>
                  <c:y val="1.15456189789964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D7-4396-A12C-E5F1E374F164}"/>
                </c:ext>
              </c:extLst>
            </c:dLbl>
            <c:dLbl>
              <c:idx val="5"/>
              <c:layout>
                <c:manualLayout>
                  <c:x val="-3.9786919132344008E-17"/>
                  <c:y val="1.610249956438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EA-4CFD-8376-313C93321CE8}"/>
                </c:ext>
              </c:extLst>
            </c:dLbl>
            <c:dLbl>
              <c:idx val="7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EA-4CFD-8376-313C93321CE8}"/>
                </c:ext>
              </c:extLst>
            </c:dLbl>
            <c:dLbl>
              <c:idx val="8"/>
              <c:layout>
                <c:manualLayout>
                  <c:x val="-7.9573838264688017E-17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Sheet1!$C$2:$C$21</c:f>
              <c:numCache>
                <c:formatCode>###0%</c:formatCode>
                <c:ptCount val="20"/>
                <c:pt idx="0">
                  <c:v>0.30114928420679055</c:v>
                </c:pt>
                <c:pt idx="1">
                  <c:v>0.23923017282728234</c:v>
                </c:pt>
                <c:pt idx="2">
                  <c:v>0.17402042714327448</c:v>
                </c:pt>
                <c:pt idx="3">
                  <c:v>0.25362600972938854</c:v>
                </c:pt>
                <c:pt idx="4">
                  <c:v>0.16529720889567906</c:v>
                </c:pt>
                <c:pt idx="5">
                  <c:v>0.13094782994654389</c:v>
                </c:pt>
                <c:pt idx="6">
                  <c:v>0.18059922622169552</c:v>
                </c:pt>
                <c:pt idx="7">
                  <c:v>0.15899462259547165</c:v>
                </c:pt>
                <c:pt idx="8">
                  <c:v>0.11470225957759719</c:v>
                </c:pt>
                <c:pt idx="9">
                  <c:v>0.10173555682098909</c:v>
                </c:pt>
                <c:pt idx="10">
                  <c:v>0.10681727268421957</c:v>
                </c:pt>
                <c:pt idx="11">
                  <c:v>0.11297285881362509</c:v>
                </c:pt>
                <c:pt idx="12">
                  <c:v>0.10278597475305189</c:v>
                </c:pt>
                <c:pt idx="13">
                  <c:v>0.10891530138030855</c:v>
                </c:pt>
                <c:pt idx="14">
                  <c:v>7.8991623444411477E-2</c:v>
                </c:pt>
                <c:pt idx="15">
                  <c:v>8.7261740713197145E-2</c:v>
                </c:pt>
                <c:pt idx="16">
                  <c:v>0.10210781174936973</c:v>
                </c:pt>
                <c:pt idx="17">
                  <c:v>9.3252092380587681E-2</c:v>
                </c:pt>
                <c:pt idx="18">
                  <c:v>6.5286329795971751E-2</c:v>
                </c:pt>
                <c:pt idx="19">
                  <c:v>4.8836322144809027E-2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7-4C63-8D8D-A7AD13C0A9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Naiset (n=380)</c:v>
                </c:pt>
              </c:strCache>
            </c:strRef>
          </c:tx>
          <c:spPr>
            <a:solidFill>
              <a:srgbClr val="007EC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805E-3"/>
                  <c:y val="1.1501785403129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3-4C0F-B014-F8B9FD943742}"/>
                </c:ext>
              </c:extLst>
            </c:dLbl>
            <c:dLbl>
              <c:idx val="1"/>
              <c:layout>
                <c:manualLayout>
                  <c:x val="2.1702206593215805E-3"/>
                  <c:y val="4.6007141612517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EA-4CFD-8376-313C93321CE8}"/>
                </c:ext>
              </c:extLst>
            </c:dLbl>
            <c:dLbl>
              <c:idx val="2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EA-4CFD-8376-313C93321CE8}"/>
                </c:ext>
              </c:extLst>
            </c:dLbl>
            <c:dLbl>
              <c:idx val="3"/>
              <c:layout>
                <c:manualLayout>
                  <c:x val="2.1702206593215805E-3"/>
                  <c:y val="4.6007141612516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51-4689-A770-5CCC1545465C}"/>
                </c:ext>
              </c:extLst>
            </c:dLbl>
            <c:dLbl>
              <c:idx val="4"/>
              <c:layout>
                <c:manualLayout>
                  <c:x val="-1.0851103296607902E-3"/>
                  <c:y val="-2.300357080625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33-4C0F-B014-F8B9FD943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Sheet1!$D$2:$D$21</c:f>
              <c:numCache>
                <c:formatCode>###0%</c:formatCode>
                <c:ptCount val="20"/>
                <c:pt idx="0">
                  <c:v>0.42742478835102254</c:v>
                </c:pt>
                <c:pt idx="1">
                  <c:v>0.2826683687607468</c:v>
                </c:pt>
                <c:pt idx="2">
                  <c:v>0.28462684272974648</c:v>
                </c:pt>
                <c:pt idx="3">
                  <c:v>0.18356001891672008</c:v>
                </c:pt>
                <c:pt idx="4">
                  <c:v>0.20424428612495266</c:v>
                </c:pt>
                <c:pt idx="5">
                  <c:v>0.23478882709741108</c:v>
                </c:pt>
                <c:pt idx="6">
                  <c:v>0.12597794564295653</c:v>
                </c:pt>
                <c:pt idx="7">
                  <c:v>0.14648278963380723</c:v>
                </c:pt>
                <c:pt idx="8">
                  <c:v>0.16680066321611955</c:v>
                </c:pt>
                <c:pt idx="9">
                  <c:v>0.13742636243646295</c:v>
                </c:pt>
                <c:pt idx="10">
                  <c:v>0.12471881319132264</c:v>
                </c:pt>
                <c:pt idx="11">
                  <c:v>0.11728886686535567</c:v>
                </c:pt>
                <c:pt idx="12">
                  <c:v>0.12094132654569123</c:v>
                </c:pt>
                <c:pt idx="13">
                  <c:v>0.10980964200840772</c:v>
                </c:pt>
                <c:pt idx="14">
                  <c:v>0.11223510599289385</c:v>
                </c:pt>
                <c:pt idx="15">
                  <c:v>0.10179917689377276</c:v>
                </c:pt>
                <c:pt idx="16">
                  <c:v>4.7466181378466865E-2</c:v>
                </c:pt>
                <c:pt idx="17">
                  <c:v>4.9456356780433183E-2</c:v>
                </c:pt>
                <c:pt idx="18">
                  <c:v>6.7640204768726578E-2</c:v>
                </c:pt>
                <c:pt idx="19">
                  <c:v>5.4530084955451336E-2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7-4C63-8D8D-A7AD13C0A9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18 - 24 v. (n=76)</c:v>
                </c:pt>
              </c:strCache>
            </c:strRef>
          </c:tx>
          <c:spPr>
            <a:solidFill>
              <a:srgbClr val="5BB13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33-4C0F-B014-F8B9FD943742}"/>
                </c:ext>
              </c:extLst>
            </c:dLbl>
            <c:dLbl>
              <c:idx val="1"/>
              <c:layout>
                <c:manualLayout>
                  <c:x val="2.1702206593215805E-3"/>
                  <c:y val="6.9010712418776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Sheet1!$E$2:$E$21</c:f>
              <c:numCache>
                <c:formatCode>###0%</c:formatCode>
                <c:ptCount val="20"/>
                <c:pt idx="0">
                  <c:v>0.34588258493078966</c:v>
                </c:pt>
                <c:pt idx="1">
                  <c:v>0.17737452162467876</c:v>
                </c:pt>
                <c:pt idx="2">
                  <c:v>0.24094743219045942</c:v>
                </c:pt>
                <c:pt idx="3">
                  <c:v>0.2724288875339439</c:v>
                </c:pt>
                <c:pt idx="4">
                  <c:v>0.13980437913035901</c:v>
                </c:pt>
                <c:pt idx="5">
                  <c:v>0.15280481372363883</c:v>
                </c:pt>
                <c:pt idx="6">
                  <c:v>0.19238850858492337</c:v>
                </c:pt>
                <c:pt idx="7">
                  <c:v>0.1532913625660747</c:v>
                </c:pt>
                <c:pt idx="8">
                  <c:v>0.12814143631458486</c:v>
                </c:pt>
                <c:pt idx="9">
                  <c:v>0.15216880784171982</c:v>
                </c:pt>
                <c:pt idx="10">
                  <c:v>0.11476632825928436</c:v>
                </c:pt>
                <c:pt idx="11">
                  <c:v>7.7488500998735402E-2</c:v>
                </c:pt>
                <c:pt idx="12">
                  <c:v>0.13897299400798827</c:v>
                </c:pt>
                <c:pt idx="13">
                  <c:v>0.11497100784439614</c:v>
                </c:pt>
                <c:pt idx="14">
                  <c:v>6.4578421353682802E-2</c:v>
                </c:pt>
                <c:pt idx="15">
                  <c:v>5.164031858021037E-2</c:v>
                </c:pt>
                <c:pt idx="16">
                  <c:v>3.851916681336183E-2</c:v>
                </c:pt>
                <c:pt idx="17">
                  <c:v>5.1725576263114054E-2</c:v>
                </c:pt>
                <c:pt idx="18">
                  <c:v>5.1519483115196961E-2</c:v>
                </c:pt>
                <c:pt idx="19">
                  <c:v>3.811579342801151E-2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7-4C63-8D8D-A7AD13C0A9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25 - 34 v. (n=130)</c:v>
                </c:pt>
              </c:strCache>
            </c:strRef>
          </c:tx>
          <c:spPr>
            <a:solidFill>
              <a:srgbClr val="D916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893459566172004E-17"/>
                  <c:y val="1.61024995643811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A-4CFD-8376-313C93321CE8}"/>
                </c:ext>
              </c:extLst>
            </c:dLbl>
            <c:dLbl>
              <c:idx val="1"/>
              <c:layout>
                <c:manualLayout>
                  <c:x val="1.0851103296607902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EA-4CFD-8376-313C93321CE8}"/>
                </c:ext>
              </c:extLst>
            </c:dLbl>
            <c:dLbl>
              <c:idx val="3"/>
              <c:layout>
                <c:manualLayout>
                  <c:x val="5.4255516483039511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EA-4CFD-8376-313C93321CE8}"/>
                </c:ext>
              </c:extLst>
            </c:dLbl>
            <c:dLbl>
              <c:idx val="4"/>
              <c:layout>
                <c:manualLayout>
                  <c:x val="3.2553309889823308E-3"/>
                  <c:y val="9.8962448391398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D7-4396-A12C-E5F1E374F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Sheet1!$F$2:$F$21</c:f>
              <c:numCache>
                <c:formatCode>###0%</c:formatCode>
                <c:ptCount val="20"/>
                <c:pt idx="0">
                  <c:v>0.40494823506619554</c:v>
                </c:pt>
                <c:pt idx="1">
                  <c:v>0.2385966365796614</c:v>
                </c:pt>
                <c:pt idx="2">
                  <c:v>0.21579745795272706</c:v>
                </c:pt>
                <c:pt idx="3">
                  <c:v>0.2332137413031585</c:v>
                </c:pt>
                <c:pt idx="4">
                  <c:v>0.23251090144042785</c:v>
                </c:pt>
                <c:pt idx="5">
                  <c:v>0.17971065876223175</c:v>
                </c:pt>
                <c:pt idx="6">
                  <c:v>0.14556655953475975</c:v>
                </c:pt>
                <c:pt idx="7">
                  <c:v>0.11320349724348207</c:v>
                </c:pt>
                <c:pt idx="8">
                  <c:v>0.10424805231767717</c:v>
                </c:pt>
                <c:pt idx="9">
                  <c:v>0.1425002110117195</c:v>
                </c:pt>
                <c:pt idx="10">
                  <c:v>0.12717648196472101</c:v>
                </c:pt>
                <c:pt idx="11">
                  <c:v>0.12772355340037017</c:v>
                </c:pt>
                <c:pt idx="12">
                  <c:v>8.1767096223803612E-2</c:v>
                </c:pt>
                <c:pt idx="13">
                  <c:v>9.7267088520385611E-2</c:v>
                </c:pt>
                <c:pt idx="14">
                  <c:v>9.7267088520385611E-2</c:v>
                </c:pt>
                <c:pt idx="15">
                  <c:v>0.11232372034231569</c:v>
                </c:pt>
                <c:pt idx="16">
                  <c:v>5.270853093791189E-2</c:v>
                </c:pt>
                <c:pt idx="17">
                  <c:v>9.7998807830270915E-2</c:v>
                </c:pt>
                <c:pt idx="18">
                  <c:v>7.5887964166928196E-2</c:v>
                </c:pt>
                <c:pt idx="19">
                  <c:v>3.697945114604631E-2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07-4C63-8D8D-A7AD13C0A9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35 - 44 v. (n=131)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805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3-4C0F-B014-F8B9FD943742}"/>
                </c:ext>
              </c:extLst>
            </c:dLbl>
            <c:dLbl>
              <c:idx val="1"/>
              <c:layout>
                <c:manualLayout>
                  <c:x val="-2.1702206593215605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3-4C0F-B014-F8B9FD943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Sheet1!$G$2:$G$21</c:f>
              <c:numCache>
                <c:formatCode>###0%</c:formatCode>
                <c:ptCount val="20"/>
                <c:pt idx="0">
                  <c:v>0.41327861262415605</c:v>
                </c:pt>
                <c:pt idx="1">
                  <c:v>0.30202920555536272</c:v>
                </c:pt>
                <c:pt idx="2">
                  <c:v>0.20090259555846288</c:v>
                </c:pt>
                <c:pt idx="3">
                  <c:v>0.14976478882124139</c:v>
                </c:pt>
                <c:pt idx="4">
                  <c:v>0.14699921739725283</c:v>
                </c:pt>
                <c:pt idx="5">
                  <c:v>0.1554171664233655</c:v>
                </c:pt>
                <c:pt idx="6">
                  <c:v>0.13515512695886406</c:v>
                </c:pt>
                <c:pt idx="7">
                  <c:v>9.4736927368248819E-2</c:v>
                </c:pt>
                <c:pt idx="8">
                  <c:v>7.816901663642177E-2</c:v>
                </c:pt>
                <c:pt idx="9">
                  <c:v>0.16372728637705319</c:v>
                </c:pt>
                <c:pt idx="10">
                  <c:v>0.14030237800496148</c:v>
                </c:pt>
                <c:pt idx="11">
                  <c:v>9.4503774925683556E-2</c:v>
                </c:pt>
                <c:pt idx="12">
                  <c:v>9.9873164879088636E-2</c:v>
                </c:pt>
                <c:pt idx="13">
                  <c:v>0.11713105032147415</c:v>
                </c:pt>
                <c:pt idx="14">
                  <c:v>9.3638885063744667E-2</c:v>
                </c:pt>
                <c:pt idx="15">
                  <c:v>6.9522517263215455E-2</c:v>
                </c:pt>
                <c:pt idx="16">
                  <c:v>2.3926341796449178E-2</c:v>
                </c:pt>
                <c:pt idx="17">
                  <c:v>4.637858707717963E-2</c:v>
                </c:pt>
                <c:pt idx="18">
                  <c:v>5.4251541095230636E-2</c:v>
                </c:pt>
                <c:pt idx="19">
                  <c:v>4.6753294387851758E-2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7-4C63-8D8D-A7AD13C0A95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45 - 54 v. (n=114)</c:v>
                </c:pt>
              </c:strCache>
            </c:strRef>
          </c:tx>
          <c:spPr>
            <a:solidFill>
              <a:srgbClr val="83459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40441318643141E-3"/>
                  <c:y val="1.610249956438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A-4CFD-8376-313C93321CE8}"/>
                </c:ext>
              </c:extLst>
            </c:dLbl>
            <c:dLbl>
              <c:idx val="1"/>
              <c:layout>
                <c:manualLayout>
                  <c:x val="2.1702206593215805E-3"/>
                  <c:y val="-2.300357080625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3-4C0F-B014-F8B9FD943742}"/>
                </c:ext>
              </c:extLst>
            </c:dLbl>
            <c:dLbl>
              <c:idx val="2"/>
              <c:layout>
                <c:manualLayout>
                  <c:x val="1.0851103296607902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A-4CFD-8376-313C93321CE8}"/>
                </c:ext>
              </c:extLst>
            </c:dLbl>
            <c:dLbl>
              <c:idx val="3"/>
              <c:layout>
                <c:manualLayout>
                  <c:x val="4.3404413186431609E-3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33-4C0F-B014-F8B9FD943742}"/>
                </c:ext>
              </c:extLst>
            </c:dLbl>
            <c:dLbl>
              <c:idx val="4"/>
              <c:layout>
                <c:manualLayout>
                  <c:x val="1.0851103296607902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33-4C0F-B014-F8B9FD943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Sheet1!$H$2:$H$21</c:f>
              <c:numCache>
                <c:formatCode>###0%</c:formatCode>
                <c:ptCount val="20"/>
                <c:pt idx="0">
                  <c:v>0.38795342132250016</c:v>
                </c:pt>
                <c:pt idx="1">
                  <c:v>0.31661750415905293</c:v>
                </c:pt>
                <c:pt idx="2">
                  <c:v>0.19596996503962549</c:v>
                </c:pt>
                <c:pt idx="3">
                  <c:v>0.23666035729478974</c:v>
                </c:pt>
                <c:pt idx="4">
                  <c:v>0.21362797043138557</c:v>
                </c:pt>
                <c:pt idx="5">
                  <c:v>0.16290400171015507</c:v>
                </c:pt>
                <c:pt idx="6">
                  <c:v>0.1478593508768512</c:v>
                </c:pt>
                <c:pt idx="7">
                  <c:v>0.21558718389765805</c:v>
                </c:pt>
                <c:pt idx="8">
                  <c:v>0.12847594792858569</c:v>
                </c:pt>
                <c:pt idx="9">
                  <c:v>5.1445993274766122E-2</c:v>
                </c:pt>
                <c:pt idx="10">
                  <c:v>9.4381506713757571E-2</c:v>
                </c:pt>
                <c:pt idx="11">
                  <c:v>0.13956576904691373</c:v>
                </c:pt>
                <c:pt idx="12">
                  <c:v>0.13609724591145905</c:v>
                </c:pt>
                <c:pt idx="13">
                  <c:v>0.1205457256941268</c:v>
                </c:pt>
                <c:pt idx="14">
                  <c:v>9.4254488960883426E-2</c:v>
                </c:pt>
                <c:pt idx="15">
                  <c:v>9.4515128098894119E-2</c:v>
                </c:pt>
                <c:pt idx="16">
                  <c:v>0.13228748761091574</c:v>
                </c:pt>
                <c:pt idx="17">
                  <c:v>6.9047716808209744E-2</c:v>
                </c:pt>
                <c:pt idx="18">
                  <c:v>8.5465972505890969E-2</c:v>
                </c:pt>
                <c:pt idx="19">
                  <c:v>7.7194969210235345E-2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07-4C63-8D8D-A7AD13C0A95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55 - 64 v. (n=114)</c:v>
                </c:pt>
              </c:strCache>
            </c:strRef>
          </c:tx>
          <c:spPr>
            <a:solidFill>
              <a:srgbClr val="22325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A-4CFD-8376-313C93321CE8}"/>
                </c:ext>
              </c:extLst>
            </c:dLbl>
            <c:dLbl>
              <c:idx val="1"/>
              <c:layout>
                <c:manualLayout>
                  <c:x val="4.34044131864316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3-4C0F-B014-F8B9FD943742}"/>
                </c:ext>
              </c:extLst>
            </c:dLbl>
            <c:dLbl>
              <c:idx val="2"/>
              <c:layout>
                <c:manualLayout>
                  <c:x val="2.1702206593215805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EA-4CFD-8376-313C93321CE8}"/>
                </c:ext>
              </c:extLst>
            </c:dLbl>
            <c:dLbl>
              <c:idx val="4"/>
              <c:layout>
                <c:manualLayout>
                  <c:x val="2.2532700483318393E-3"/>
                  <c:y val="1.1523702191062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07-4C63-8D8D-A7AD13C0A957}"/>
                </c:ext>
              </c:extLst>
            </c:dLbl>
            <c:dLbl>
              <c:idx val="5"/>
              <c:layout>
                <c:manualLayout>
                  <c:x val="2.1702206593215406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Sheet1!$I$2:$I$21</c:f>
              <c:numCache>
                <c:formatCode>###0%</c:formatCode>
                <c:ptCount val="20"/>
                <c:pt idx="0">
                  <c:v>0.34719636177877078</c:v>
                </c:pt>
                <c:pt idx="1">
                  <c:v>0.2831971663700234</c:v>
                </c:pt>
                <c:pt idx="2">
                  <c:v>0.23023921911233539</c:v>
                </c:pt>
                <c:pt idx="3">
                  <c:v>0.25394478702421908</c:v>
                </c:pt>
                <c:pt idx="4">
                  <c:v>0.16767318231451708</c:v>
                </c:pt>
                <c:pt idx="5">
                  <c:v>0.17797055044789456</c:v>
                </c:pt>
                <c:pt idx="6">
                  <c:v>0.16307895521661661</c:v>
                </c:pt>
                <c:pt idx="7">
                  <c:v>0.15207535556719054</c:v>
                </c:pt>
                <c:pt idx="8">
                  <c:v>0.18772042240504469</c:v>
                </c:pt>
                <c:pt idx="9">
                  <c:v>0.12353413309318385</c:v>
                </c:pt>
                <c:pt idx="10">
                  <c:v>7.1625618722984438E-2</c:v>
                </c:pt>
                <c:pt idx="11">
                  <c:v>0.10698566801689494</c:v>
                </c:pt>
                <c:pt idx="12">
                  <c:v>0.1060545680550215</c:v>
                </c:pt>
                <c:pt idx="13">
                  <c:v>9.7533469772945497E-2</c:v>
                </c:pt>
                <c:pt idx="14">
                  <c:v>8.8707864414348275E-2</c:v>
                </c:pt>
                <c:pt idx="15">
                  <c:v>0.11564625274933801</c:v>
                </c:pt>
                <c:pt idx="16">
                  <c:v>9.0076012019160642E-2</c:v>
                </c:pt>
                <c:pt idx="17">
                  <c:v>7.3122469792877065E-2</c:v>
                </c:pt>
                <c:pt idx="18">
                  <c:v>5.3100745294889382E-2</c:v>
                </c:pt>
                <c:pt idx="19">
                  <c:v>2.6664187211185863E-2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07-4C63-8D8D-A7AD13C0A95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65+ v. (n=185)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957723076255316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A-4CFD-8376-313C93321CE8}"/>
                </c:ext>
              </c:extLst>
            </c:dLbl>
            <c:dLbl>
              <c:idx val="1"/>
              <c:layout>
                <c:manualLayout>
                  <c:x val="4.3404413186431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33-4C0F-B014-F8B9FD943742}"/>
                </c:ext>
              </c:extLst>
            </c:dLbl>
            <c:dLbl>
              <c:idx val="3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EA-4CFD-8376-313C93321CE8}"/>
                </c:ext>
              </c:extLst>
            </c:dLbl>
            <c:dLbl>
              <c:idx val="5"/>
              <c:layout>
                <c:manualLayout>
                  <c:x val="4.3404413186432008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EA-4CFD-8376-313C93321CE8}"/>
                </c:ext>
              </c:extLst>
            </c:dLbl>
            <c:dLbl>
              <c:idx val="7"/>
              <c:layout>
                <c:manualLayout>
                  <c:x val="2.1702206593215805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EA-4CFD-8376-313C93321CE8}"/>
                </c:ext>
              </c:extLst>
            </c:dLbl>
            <c:dLbl>
              <c:idx val="8"/>
              <c:layout>
                <c:manualLayout>
                  <c:x val="4.3404413186431609E-3"/>
                  <c:y val="6.9010712418775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Pääkaupunkiseutu (Helsinki, Espoo ja Vantaa)</c:v>
                </c:pt>
                <c:pt idx="1">
                  <c:v>Pirkanmaa (esimerkiksi Tampere, Orivesi, Kangasala)</c:v>
                </c:pt>
                <c:pt idx="2">
                  <c:v>Varsinais-Suomi (esimerkiksi Turku, Naantali, Paimio)</c:v>
                </c:pt>
                <c:pt idx="3">
                  <c:v>Lappi</c:v>
                </c:pt>
                <c:pt idx="4">
                  <c:v>Keski-Suomi (esimerkiksi Jyväskylä, Jämsä, Keuruu)</c:v>
                </c:pt>
                <c:pt idx="5">
                  <c:v>Muu Uusimaa (esimerkiksi Porvoo, Hanko, Raasepori)</c:v>
                </c:pt>
                <c:pt idx="6">
                  <c:v>Pohjois-Pohjanmaa (esimerkiksi Oulu, Kalajoki, Raahe)</c:v>
                </c:pt>
                <c:pt idx="7">
                  <c:v>Pohjois-Savo (esimerkiksi Kuopio, Varkaus, Iisalmi)</c:v>
                </c:pt>
                <c:pt idx="8">
                  <c:v>Etelä-Savo (esimerkiksi Savonlinna, Mikkeli, Puumala)</c:v>
                </c:pt>
                <c:pt idx="9">
                  <c:v>Etelä-Pohjanmaa (esimerkiksi Seinäjoki, Ähtäri, Kauhajoki)</c:v>
                </c:pt>
                <c:pt idx="10">
                  <c:v>Kanta-Häme (esimerkiksi Forssa, Hämeenlinna, Riihimäki)</c:v>
                </c:pt>
                <c:pt idx="11">
                  <c:v>Pohjois-Karjala (esimerkiksi Joensuu, Kitee, Lieksa)</c:v>
                </c:pt>
                <c:pt idx="12">
                  <c:v>Satakunta (esimerkiksi Pori, Rauma, Karvia)</c:v>
                </c:pt>
                <c:pt idx="13">
                  <c:v>Päijät-Häme (esimerkiksi Lahti, Heinola, Asikkala)</c:v>
                </c:pt>
                <c:pt idx="14">
                  <c:v>Kymenlaakso (esimerkiksi Kotka, Hamina, Kouvola</c:v>
                </c:pt>
                <c:pt idx="15">
                  <c:v>Etelä-Karjala (esimerkiksi Imatra, Lappeenranta, Ruokolahti)</c:v>
                </c:pt>
                <c:pt idx="16">
                  <c:v>Kainuu (esimerkiksi Kajaani, Sotkamo, Kuhmo)</c:v>
                </c:pt>
                <c:pt idx="17">
                  <c:v>Kuusamo</c:v>
                </c:pt>
                <c:pt idx="18">
                  <c:v>Keski-Pohjanmaa (esimerkiksi Kokkola, Kaustinen, Perho)</c:v>
                </c:pt>
                <c:pt idx="19">
                  <c:v>Ahvenanmaa</c:v>
                </c:pt>
              </c:strCache>
            </c:strRef>
          </c:cat>
          <c:val>
            <c:numRef>
              <c:f>Sheet1!$J$2:$J$21</c:f>
              <c:numCache>
                <c:formatCode>###0%</c:formatCode>
                <c:ptCount val="20"/>
                <c:pt idx="0">
                  <c:v>0.30988426967968008</c:v>
                </c:pt>
                <c:pt idx="1">
                  <c:v>0.23219340971568683</c:v>
                </c:pt>
                <c:pt idx="2">
                  <c:v>0.27532958340721903</c:v>
                </c:pt>
                <c:pt idx="3">
                  <c:v>0.20302692253012097</c:v>
                </c:pt>
                <c:pt idx="4">
                  <c:v>0.1882980576451404</c:v>
                </c:pt>
                <c:pt idx="5">
                  <c:v>0.23359502381811073</c:v>
                </c:pt>
                <c:pt idx="6">
                  <c:v>0.14940908750152046</c:v>
                </c:pt>
                <c:pt idx="7">
                  <c:v>0.18108623742342581</c:v>
                </c:pt>
                <c:pt idx="8">
                  <c:v>0.1948749944363134</c:v>
                </c:pt>
                <c:pt idx="9">
                  <c:v>9.8130852658833076E-2</c:v>
                </c:pt>
                <c:pt idx="10">
                  <c:v>0.13040072923763757</c:v>
                </c:pt>
                <c:pt idx="11">
                  <c:v>0.12513171194594988</c:v>
                </c:pt>
                <c:pt idx="12">
                  <c:v>0.11843210752994857</c:v>
                </c:pt>
                <c:pt idx="13">
                  <c:v>0.10925821947552437</c:v>
                </c:pt>
                <c:pt idx="14">
                  <c:v>0.11368364053303996</c:v>
                </c:pt>
                <c:pt idx="15">
                  <c:v>0.10375396117411473</c:v>
                </c:pt>
                <c:pt idx="16">
                  <c:v>9.383833856152507E-2</c:v>
                </c:pt>
                <c:pt idx="17">
                  <c:v>7.6484113040013832E-2</c:v>
                </c:pt>
                <c:pt idx="18">
                  <c:v>7.0458053580698635E-2</c:v>
                </c:pt>
                <c:pt idx="19">
                  <c:v>7.0395043406084462E-2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B-4393-AE0F-5B2A3E088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3744360"/>
        <c:axId val="613745016"/>
      </c:barChart>
      <c:catAx>
        <c:axId val="61374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5016"/>
        <c:crosses val="autoZero"/>
        <c:auto val="1"/>
        <c:lblAlgn val="ctr"/>
        <c:lblOffset val="100"/>
        <c:noMultiLvlLbl val="0"/>
      </c:catAx>
      <c:valAx>
        <c:axId val="613745016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4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745609352827072"/>
          <c:w val="0.89999999129228503"/>
          <c:h val="3.9251518145107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FI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86946584119677E-2"/>
          <c:y val="4.2681042630507225E-2"/>
          <c:w val="0.94361305361305359"/>
          <c:h val="0.54384534934816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Kaikki  (N=751)</c:v>
                </c:pt>
              </c:strCache>
            </c:strRef>
          </c:tx>
          <c:spPr>
            <a:solidFill>
              <a:srgbClr val="54BD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04413186431661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A-4CFD-8376-313C93321CE8}"/>
                </c:ext>
              </c:extLst>
            </c:dLbl>
            <c:dLbl>
              <c:idx val="1"/>
              <c:layout>
                <c:manualLayout>
                  <c:x val="-1.0851103296607902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EA-4CFD-8376-313C93321CE8}"/>
                </c:ext>
              </c:extLst>
            </c:dLbl>
            <c:dLbl>
              <c:idx val="2"/>
              <c:layout>
                <c:manualLayout>
                  <c:x val="-1.9893459566172004E-17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51-4689-A770-5CCC1545465C}"/>
                </c:ext>
              </c:extLst>
            </c:dLbl>
            <c:dLbl>
              <c:idx val="3"/>
              <c:layout>
                <c:manualLayout>
                  <c:x val="-2.1702206593215805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51-4689-A770-5CCC1545465C}"/>
                </c:ext>
              </c:extLst>
            </c:dLbl>
            <c:dLbl>
              <c:idx val="4"/>
              <c:layout>
                <c:manualLayout>
                  <c:x val="0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A-4CFD-8376-313C93321CE8}"/>
                </c:ext>
              </c:extLst>
            </c:dLbl>
            <c:dLbl>
              <c:idx val="5"/>
              <c:layout>
                <c:manualLayout>
                  <c:x val="-1.0851103296607902E-3"/>
                  <c:y val="1.610249956438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EA-4CFD-8376-313C93321CE8}"/>
                </c:ext>
              </c:extLst>
            </c:dLbl>
            <c:dLbl>
              <c:idx val="7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EA-4CFD-8376-313C93321CE8}"/>
                </c:ext>
              </c:extLst>
            </c:dLbl>
            <c:dLbl>
              <c:idx val="8"/>
              <c:layout>
                <c:manualLayout>
                  <c:x val="-1.0851103296607106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74-4E7A-99D5-8073DA310CF9}"/>
                </c:ext>
              </c:extLst>
            </c:dLbl>
            <c:dLbl>
              <c:idx val="11"/>
              <c:layout>
                <c:manualLayout>
                  <c:x val="-1.5914767652937603E-16"/>
                  <c:y val="1.1501785403129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Sheet1!$B$2:$B$14</c:f>
              <c:numCache>
                <c:formatCode>###0%</c:formatCode>
                <c:ptCount val="13"/>
                <c:pt idx="0">
                  <c:v>0.57878075393479589</c:v>
                </c:pt>
                <c:pt idx="1">
                  <c:v>0.43534547283428454</c:v>
                </c:pt>
                <c:pt idx="2">
                  <c:v>0.3480886206955156</c:v>
                </c:pt>
                <c:pt idx="3">
                  <c:v>0.31319667571453552</c:v>
                </c:pt>
                <c:pt idx="4">
                  <c:v>0.30128740000856324</c:v>
                </c:pt>
                <c:pt idx="5">
                  <c:v>0.2043437457897691</c:v>
                </c:pt>
                <c:pt idx="6">
                  <c:v>0.17948166362596929</c:v>
                </c:pt>
                <c:pt idx="7">
                  <c:v>0.15962860683934063</c:v>
                </c:pt>
                <c:pt idx="8">
                  <c:v>0.10498158002668263</c:v>
                </c:pt>
                <c:pt idx="9">
                  <c:v>8.4887040548896023E-2</c:v>
                </c:pt>
                <c:pt idx="10">
                  <c:v>6.9247225471844726E-2</c:v>
                </c:pt>
                <c:pt idx="11">
                  <c:v>5.0335148358437054E-2</c:v>
                </c:pt>
                <c:pt idx="12">
                  <c:v>7.4563130654483598E-2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7-4C63-8D8D-A7AD13C0A9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Miehet (n=368)</c:v>
                </c:pt>
              </c:strCache>
            </c:strRef>
          </c:tx>
          <c:spPr>
            <a:solidFill>
              <a:srgbClr val="EACA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02206593215805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74-4E7A-99D5-8073DA310CF9}"/>
                </c:ext>
              </c:extLst>
            </c:dLbl>
            <c:dLbl>
              <c:idx val="1"/>
              <c:layout>
                <c:manualLayout>
                  <c:x val="3.2553309889823707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3-4C0F-B014-F8B9FD943742}"/>
                </c:ext>
              </c:extLst>
            </c:dLbl>
            <c:dLbl>
              <c:idx val="2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51-4689-A770-5CCC1545465C}"/>
                </c:ext>
              </c:extLst>
            </c:dLbl>
            <c:dLbl>
              <c:idx val="3"/>
              <c:layout>
                <c:manualLayout>
                  <c:x val="0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EA-4CFD-8376-313C93321CE8}"/>
                </c:ext>
              </c:extLst>
            </c:dLbl>
            <c:dLbl>
              <c:idx val="4"/>
              <c:layout>
                <c:manualLayout>
                  <c:x val="0"/>
                  <c:y val="1.15456189789964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D7-4396-A12C-E5F1E374F164}"/>
                </c:ext>
              </c:extLst>
            </c:dLbl>
            <c:dLbl>
              <c:idx val="5"/>
              <c:layout>
                <c:manualLayout>
                  <c:x val="-3.9786919132344008E-17"/>
                  <c:y val="1.610249956438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EA-4CFD-8376-313C93321CE8}"/>
                </c:ext>
              </c:extLst>
            </c:dLbl>
            <c:dLbl>
              <c:idx val="6"/>
              <c:layout>
                <c:manualLayout>
                  <c:x val="-2.1702206593215805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74-4E7A-99D5-8073DA310CF9}"/>
                </c:ext>
              </c:extLst>
            </c:dLbl>
            <c:dLbl>
              <c:idx val="7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EA-4CFD-8376-313C93321CE8}"/>
                </c:ext>
              </c:extLst>
            </c:dLbl>
            <c:dLbl>
              <c:idx val="8"/>
              <c:layout>
                <c:manualLayout>
                  <c:x val="0"/>
                  <c:y val="-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EA-4CFD-8376-313C93321CE8}"/>
                </c:ext>
              </c:extLst>
            </c:dLbl>
            <c:dLbl>
              <c:idx val="11"/>
              <c:layout>
                <c:manualLayout>
                  <c:x val="0"/>
                  <c:y val="-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74-4E7A-99D5-8073DA310CF9}"/>
                </c:ext>
              </c:extLst>
            </c:dLbl>
            <c:dLbl>
              <c:idx val="12"/>
              <c:layout>
                <c:manualLayout>
                  <c:x val="-1.0851103296609494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Sheet1!$C$2:$C$14</c:f>
              <c:numCache>
                <c:formatCode>###0%</c:formatCode>
                <c:ptCount val="13"/>
                <c:pt idx="0">
                  <c:v>0.54767850986630118</c:v>
                </c:pt>
                <c:pt idx="1">
                  <c:v>0.38397933520193106</c:v>
                </c:pt>
                <c:pt idx="2">
                  <c:v>0.39945560071696112</c:v>
                </c:pt>
                <c:pt idx="3">
                  <c:v>0.2864793906956431</c:v>
                </c:pt>
                <c:pt idx="4">
                  <c:v>0.25592766956524299</c:v>
                </c:pt>
                <c:pt idx="5">
                  <c:v>0.22483919421051318</c:v>
                </c:pt>
                <c:pt idx="6">
                  <c:v>0.16610108462310258</c:v>
                </c:pt>
                <c:pt idx="7">
                  <c:v>0.14306642714631576</c:v>
                </c:pt>
                <c:pt idx="8">
                  <c:v>0.10730507382846964</c:v>
                </c:pt>
                <c:pt idx="9">
                  <c:v>4.9301844215265372E-2</c:v>
                </c:pt>
                <c:pt idx="10">
                  <c:v>3.8232190968166657E-2</c:v>
                </c:pt>
                <c:pt idx="11">
                  <c:v>5.1430084770580781E-2</c:v>
                </c:pt>
                <c:pt idx="12">
                  <c:v>6.6524382304442284E-2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7-4C63-8D8D-A7AD13C0A9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Naiset (n=380)</c:v>
                </c:pt>
              </c:strCache>
            </c:strRef>
          </c:tx>
          <c:spPr>
            <a:solidFill>
              <a:srgbClr val="007EC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805E-3"/>
                  <c:y val="1.1501785403129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3-4C0F-B014-F8B9FD943742}"/>
                </c:ext>
              </c:extLst>
            </c:dLbl>
            <c:dLbl>
              <c:idx val="1"/>
              <c:layout>
                <c:manualLayout>
                  <c:x val="2.1702206593215805E-3"/>
                  <c:y val="4.6007141612517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EA-4CFD-8376-313C93321CE8}"/>
                </c:ext>
              </c:extLst>
            </c:dLbl>
            <c:dLbl>
              <c:idx val="2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EA-4CFD-8376-313C93321CE8}"/>
                </c:ext>
              </c:extLst>
            </c:dLbl>
            <c:dLbl>
              <c:idx val="3"/>
              <c:layout>
                <c:manualLayout>
                  <c:x val="2.1702206593215805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51-4689-A770-5CCC1545465C}"/>
                </c:ext>
              </c:extLst>
            </c:dLbl>
            <c:dLbl>
              <c:idx val="4"/>
              <c:layout>
                <c:manualLayout>
                  <c:x val="-1.0851103296607902E-3"/>
                  <c:y val="9.2014283225035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33-4C0F-B014-F8B9FD943742}"/>
                </c:ext>
              </c:extLst>
            </c:dLbl>
            <c:dLbl>
              <c:idx val="8"/>
              <c:layout>
                <c:manualLayout>
                  <c:x val="0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Sheet1!$D$2:$D$14</c:f>
              <c:numCache>
                <c:formatCode>###0%</c:formatCode>
                <c:ptCount val="13"/>
                <c:pt idx="0">
                  <c:v>0.60660822446575768</c:v>
                </c:pt>
                <c:pt idx="1">
                  <c:v>0.4874713231735337</c:v>
                </c:pt>
                <c:pt idx="2">
                  <c:v>0.297514520097444</c:v>
                </c:pt>
                <c:pt idx="3">
                  <c:v>0.33806225018009445</c:v>
                </c:pt>
                <c:pt idx="4">
                  <c:v>0.34414451179893257</c:v>
                </c:pt>
                <c:pt idx="5">
                  <c:v>0.18560691951971559</c:v>
                </c:pt>
                <c:pt idx="6">
                  <c:v>0.19342050302594679</c:v>
                </c:pt>
                <c:pt idx="7">
                  <c:v>0.17654077287060715</c:v>
                </c:pt>
                <c:pt idx="8">
                  <c:v>0.10330365046399452</c:v>
                </c:pt>
                <c:pt idx="9">
                  <c:v>0.11981668749101743</c:v>
                </c:pt>
                <c:pt idx="10">
                  <c:v>9.9665063196655884E-2</c:v>
                </c:pt>
                <c:pt idx="11">
                  <c:v>4.954913798661318E-2</c:v>
                </c:pt>
                <c:pt idx="12">
                  <c:v>8.2755851224885393E-2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7-4C63-8D8D-A7AD13C0A9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18 - 24 v. (n=76)</c:v>
                </c:pt>
              </c:strCache>
            </c:strRef>
          </c:tx>
          <c:spPr>
            <a:solidFill>
              <a:srgbClr val="5BB13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33-4C0F-B014-F8B9FD943742}"/>
                </c:ext>
              </c:extLst>
            </c:dLbl>
            <c:dLbl>
              <c:idx val="1"/>
              <c:layout>
                <c:manualLayout>
                  <c:x val="2.1702206593215805E-3"/>
                  <c:y val="6.9010712418776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EA-4CFD-8376-313C93321CE8}"/>
                </c:ext>
              </c:extLst>
            </c:dLbl>
            <c:dLbl>
              <c:idx val="2"/>
              <c:layout>
                <c:manualLayout>
                  <c:x val="0"/>
                  <c:y val="1.15017854031293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74-4E7A-99D5-8073DA310CF9}"/>
                </c:ext>
              </c:extLst>
            </c:dLbl>
            <c:dLbl>
              <c:idx val="8"/>
              <c:layout>
                <c:manualLayout>
                  <c:x val="7.9573838264688017E-17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Sheet1!$E$2:$E$14</c:f>
              <c:numCache>
                <c:formatCode>###0%</c:formatCode>
                <c:ptCount val="13"/>
                <c:pt idx="0">
                  <c:v>0.51255421575488058</c:v>
                </c:pt>
                <c:pt idx="1">
                  <c:v>0.28087202005146406</c:v>
                </c:pt>
                <c:pt idx="2">
                  <c:v>0.34752308912317909</c:v>
                </c:pt>
                <c:pt idx="3">
                  <c:v>0.43426339658775526</c:v>
                </c:pt>
                <c:pt idx="4">
                  <c:v>0.49913799269793946</c:v>
                </c:pt>
                <c:pt idx="5">
                  <c:v>0.10207969905758513</c:v>
                </c:pt>
                <c:pt idx="6">
                  <c:v>0.12768885644285727</c:v>
                </c:pt>
                <c:pt idx="7">
                  <c:v>0.23139522130668491</c:v>
                </c:pt>
                <c:pt idx="8">
                  <c:v>0.10309475376186303</c:v>
                </c:pt>
                <c:pt idx="9">
                  <c:v>6.3765093537890338E-2</c:v>
                </c:pt>
                <c:pt idx="10">
                  <c:v>2.591039594688772E-2</c:v>
                </c:pt>
                <c:pt idx="11">
                  <c:v>2.5609087168309241E-2</c:v>
                </c:pt>
                <c:pt idx="12">
                  <c:v>3.7923492164457138E-2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7-4C63-8D8D-A7AD13C0A9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25 - 34 v. (n=130)</c:v>
                </c:pt>
              </c:strCache>
            </c:strRef>
          </c:tx>
          <c:spPr>
            <a:solidFill>
              <a:srgbClr val="D916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893459566172004E-17"/>
                  <c:y val="1.61024995643811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A-4CFD-8376-313C93321CE8}"/>
                </c:ext>
              </c:extLst>
            </c:dLbl>
            <c:dLbl>
              <c:idx val="1"/>
              <c:layout>
                <c:manualLayout>
                  <c:x val="1.0851103296607902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EA-4CFD-8376-313C93321CE8}"/>
                </c:ext>
              </c:extLst>
            </c:dLbl>
            <c:dLbl>
              <c:idx val="3"/>
              <c:layout>
                <c:manualLayout>
                  <c:x val="5.4255516483039511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EA-4CFD-8376-313C93321CE8}"/>
                </c:ext>
              </c:extLst>
            </c:dLbl>
            <c:dLbl>
              <c:idx val="4"/>
              <c:layout>
                <c:manualLayout>
                  <c:x val="3.2553309889823308E-3"/>
                  <c:y val="9.8962448391398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D7-4396-A12C-E5F1E374F164}"/>
                </c:ext>
              </c:extLst>
            </c:dLbl>
            <c:dLbl>
              <c:idx val="7"/>
              <c:layout>
                <c:manualLayout>
                  <c:x val="3.2553309889823707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74-4E7A-99D5-8073DA310CF9}"/>
                </c:ext>
              </c:extLst>
            </c:dLbl>
            <c:dLbl>
              <c:idx val="12"/>
              <c:layout>
                <c:manualLayout>
                  <c:x val="-1.5914767652937603E-16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Sheet1!$F$2:$F$14</c:f>
              <c:numCache>
                <c:formatCode>###0%</c:formatCode>
                <c:ptCount val="13"/>
                <c:pt idx="0">
                  <c:v>0.60065003397527894</c:v>
                </c:pt>
                <c:pt idx="1">
                  <c:v>0.36692672580491548</c:v>
                </c:pt>
                <c:pt idx="2">
                  <c:v>0.41435597707099064</c:v>
                </c:pt>
                <c:pt idx="3">
                  <c:v>0.4126560004443387</c:v>
                </c:pt>
                <c:pt idx="4">
                  <c:v>0.42927709255265079</c:v>
                </c:pt>
                <c:pt idx="5">
                  <c:v>0.20288786903345005</c:v>
                </c:pt>
                <c:pt idx="6">
                  <c:v>0.19507094315435483</c:v>
                </c:pt>
                <c:pt idx="7">
                  <c:v>0.20251818944155583</c:v>
                </c:pt>
                <c:pt idx="8">
                  <c:v>0.13353226789938918</c:v>
                </c:pt>
                <c:pt idx="9">
                  <c:v>8.9249898622383889E-2</c:v>
                </c:pt>
                <c:pt idx="10">
                  <c:v>5.9929606431237251E-2</c:v>
                </c:pt>
                <c:pt idx="11">
                  <c:v>0.11977013855917028</c:v>
                </c:pt>
                <c:pt idx="12">
                  <c:v>7.5408646701870086E-2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07-4C63-8D8D-A7AD13C0A9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35 - 44 v. (n=131)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805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3-4C0F-B014-F8B9FD943742}"/>
                </c:ext>
              </c:extLst>
            </c:dLbl>
            <c:dLbl>
              <c:idx val="1"/>
              <c:layout>
                <c:manualLayout>
                  <c:x val="-2.1702206593215605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3-4C0F-B014-F8B9FD943742}"/>
                </c:ext>
              </c:extLst>
            </c:dLbl>
            <c:dLbl>
              <c:idx val="2"/>
              <c:layout>
                <c:manualLayout>
                  <c:x val="0"/>
                  <c:y val="1.8402856645007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74-4E7A-99D5-8073DA310CF9}"/>
                </c:ext>
              </c:extLst>
            </c:dLbl>
            <c:dLbl>
              <c:idx val="3"/>
              <c:layout>
                <c:manualLayout>
                  <c:x val="2.1702206593215406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74-4E7A-99D5-8073DA310CF9}"/>
                </c:ext>
              </c:extLst>
            </c:dLbl>
            <c:dLbl>
              <c:idx val="4"/>
              <c:layout>
                <c:manualLayout>
                  <c:x val="4.3404413186431609E-3"/>
                  <c:y val="9.20142832250358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Sheet1!$G$2:$G$14</c:f>
              <c:numCache>
                <c:formatCode>###0%</c:formatCode>
                <c:ptCount val="13"/>
                <c:pt idx="0">
                  <c:v>0.55367034313513031</c:v>
                </c:pt>
                <c:pt idx="1">
                  <c:v>0.39706099666316591</c:v>
                </c:pt>
                <c:pt idx="2">
                  <c:v>0.35864804392880567</c:v>
                </c:pt>
                <c:pt idx="3">
                  <c:v>0.37521906759892443</c:v>
                </c:pt>
                <c:pt idx="4">
                  <c:v>0.38300027098998085</c:v>
                </c:pt>
                <c:pt idx="5">
                  <c:v>0.15653647659155923</c:v>
                </c:pt>
                <c:pt idx="6">
                  <c:v>0.15569420342829063</c:v>
                </c:pt>
                <c:pt idx="7">
                  <c:v>0.12511351708095622</c:v>
                </c:pt>
                <c:pt idx="8">
                  <c:v>8.6048887729371082E-2</c:v>
                </c:pt>
                <c:pt idx="9">
                  <c:v>3.8990062779582904E-2</c:v>
                </c:pt>
                <c:pt idx="10">
                  <c:v>6.9403297001096223E-2</c:v>
                </c:pt>
                <c:pt idx="11">
                  <c:v>4.6751345207492044E-2</c:v>
                </c:pt>
                <c:pt idx="12">
                  <c:v>7.8246782273692195E-2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7-4C63-8D8D-A7AD13C0A95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45 - 54 v. (n=114)</c:v>
                </c:pt>
              </c:strCache>
            </c:strRef>
          </c:tx>
          <c:spPr>
            <a:solidFill>
              <a:srgbClr val="83459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40441318643141E-3"/>
                  <c:y val="1.6102499564381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A-4CFD-8376-313C93321CE8}"/>
                </c:ext>
              </c:extLst>
            </c:dLbl>
            <c:dLbl>
              <c:idx val="1"/>
              <c:layout>
                <c:manualLayout>
                  <c:x val="2.1702206593215805E-3"/>
                  <c:y val="-2.300357080625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3-4C0F-B014-F8B9FD943742}"/>
                </c:ext>
              </c:extLst>
            </c:dLbl>
            <c:dLbl>
              <c:idx val="2"/>
              <c:layout>
                <c:manualLayout>
                  <c:x val="1.0851103296607902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A-4CFD-8376-313C93321CE8}"/>
                </c:ext>
              </c:extLst>
            </c:dLbl>
            <c:dLbl>
              <c:idx val="3"/>
              <c:layout>
                <c:manualLayout>
                  <c:x val="4.3404413186431609E-3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33-4C0F-B014-F8B9FD943742}"/>
                </c:ext>
              </c:extLst>
            </c:dLbl>
            <c:dLbl>
              <c:idx val="4"/>
              <c:layout>
                <c:manualLayout>
                  <c:x val="1.0851103296607902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33-4C0F-B014-F8B9FD943742}"/>
                </c:ext>
              </c:extLst>
            </c:dLbl>
            <c:dLbl>
              <c:idx val="12"/>
              <c:layout>
                <c:manualLayout>
                  <c:x val="-1.0851103296607902E-3"/>
                  <c:y val="6.9010712418775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Sheet1!$H$2:$H$14</c:f>
              <c:numCache>
                <c:formatCode>###0%</c:formatCode>
                <c:ptCount val="13"/>
                <c:pt idx="0">
                  <c:v>0.56861309247660519</c:v>
                </c:pt>
                <c:pt idx="1">
                  <c:v>0.4226145086760551</c:v>
                </c:pt>
                <c:pt idx="2">
                  <c:v>0.28698098515947934</c:v>
                </c:pt>
                <c:pt idx="3">
                  <c:v>0.29239302032836922</c:v>
                </c:pt>
                <c:pt idx="4">
                  <c:v>0.24161825885456437</c:v>
                </c:pt>
                <c:pt idx="5">
                  <c:v>0.17477935759386656</c:v>
                </c:pt>
                <c:pt idx="6">
                  <c:v>0.18214384310046558</c:v>
                </c:pt>
                <c:pt idx="7">
                  <c:v>0.12131642180432405</c:v>
                </c:pt>
                <c:pt idx="8">
                  <c:v>6.0572177813753639E-2</c:v>
                </c:pt>
                <c:pt idx="9">
                  <c:v>6.927940138389907E-2</c:v>
                </c:pt>
                <c:pt idx="10">
                  <c:v>6.9547161823622666E-2</c:v>
                </c:pt>
                <c:pt idx="11">
                  <c:v>5.2448008949127038E-2</c:v>
                </c:pt>
                <c:pt idx="12">
                  <c:v>0.1025695013007122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07-4C63-8D8D-A7AD13C0A95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55 - 64 v. (n=114)</c:v>
                </c:pt>
              </c:strCache>
            </c:strRef>
          </c:tx>
          <c:spPr>
            <a:solidFill>
              <a:srgbClr val="22325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A-4CFD-8376-313C93321CE8}"/>
                </c:ext>
              </c:extLst>
            </c:dLbl>
            <c:dLbl>
              <c:idx val="1"/>
              <c:layout>
                <c:manualLayout>
                  <c:x val="-1.0851103296607902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3-4C0F-B014-F8B9FD943742}"/>
                </c:ext>
              </c:extLst>
            </c:dLbl>
            <c:dLbl>
              <c:idx val="2"/>
              <c:layout>
                <c:manualLayout>
                  <c:x val="2.1702206593215805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EA-4CFD-8376-313C93321CE8}"/>
                </c:ext>
              </c:extLst>
            </c:dLbl>
            <c:dLbl>
              <c:idx val="4"/>
              <c:layout>
                <c:manualLayout>
                  <c:x val="2.2532700483318393E-3"/>
                  <c:y val="1.1523702191062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07-4C63-8D8D-A7AD13C0A957}"/>
                </c:ext>
              </c:extLst>
            </c:dLbl>
            <c:dLbl>
              <c:idx val="5"/>
              <c:layout>
                <c:manualLayout>
                  <c:x val="2.1702206593215406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EA-4CFD-8376-313C93321CE8}"/>
                </c:ext>
              </c:extLst>
            </c:dLbl>
            <c:dLbl>
              <c:idx val="6"/>
              <c:layout>
                <c:manualLayout>
                  <c:x val="-1.0851103296607902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74-4E7A-99D5-8073DA310CF9}"/>
                </c:ext>
              </c:extLst>
            </c:dLbl>
            <c:dLbl>
              <c:idx val="12"/>
              <c:layout>
                <c:manualLayout>
                  <c:x val="2.17022065932158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Sheet1!$I$2:$I$14</c:f>
              <c:numCache>
                <c:formatCode>###0%</c:formatCode>
                <c:ptCount val="13"/>
                <c:pt idx="0">
                  <c:v>0.57997700556647214</c:v>
                </c:pt>
                <c:pt idx="1">
                  <c:v>0.52437876559647989</c:v>
                </c:pt>
                <c:pt idx="2">
                  <c:v>0.30465988921819975</c:v>
                </c:pt>
                <c:pt idx="3">
                  <c:v>0.23258922962913264</c:v>
                </c:pt>
                <c:pt idx="4">
                  <c:v>0.22262512083776551</c:v>
                </c:pt>
                <c:pt idx="5">
                  <c:v>0.23294747959723239</c:v>
                </c:pt>
                <c:pt idx="6">
                  <c:v>0.17710899881064474</c:v>
                </c:pt>
                <c:pt idx="7">
                  <c:v>0.17037069324897999</c:v>
                </c:pt>
                <c:pt idx="8">
                  <c:v>8.9854959110044805E-2</c:v>
                </c:pt>
                <c:pt idx="9">
                  <c:v>0.1504601715716827</c:v>
                </c:pt>
                <c:pt idx="10">
                  <c:v>0.11600317266331181</c:v>
                </c:pt>
                <c:pt idx="11">
                  <c:v>3.5653773385144888E-2</c:v>
                </c:pt>
                <c:pt idx="12">
                  <c:v>0.10750931121977084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07-4C63-8D8D-A7AD13C0A95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65+ v. (n=185)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957723076255316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A-4CFD-8376-313C93321CE8}"/>
                </c:ext>
              </c:extLst>
            </c:dLbl>
            <c:dLbl>
              <c:idx val="1"/>
              <c:layout>
                <c:manualLayout>
                  <c:x val="6.5106619779647414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33-4C0F-B014-F8B9FD943742}"/>
                </c:ext>
              </c:extLst>
            </c:dLbl>
            <c:dLbl>
              <c:idx val="3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EA-4CFD-8376-313C93321CE8}"/>
                </c:ext>
              </c:extLst>
            </c:dLbl>
            <c:dLbl>
              <c:idx val="5"/>
              <c:layout>
                <c:manualLayout>
                  <c:x val="4.3404413186432008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EA-4CFD-8376-313C93321CE8}"/>
                </c:ext>
              </c:extLst>
            </c:dLbl>
            <c:dLbl>
              <c:idx val="7"/>
              <c:layout>
                <c:manualLayout>
                  <c:x val="2.1702206593215805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EA-4CFD-8376-313C93321CE8}"/>
                </c:ext>
              </c:extLst>
            </c:dLbl>
            <c:dLbl>
              <c:idx val="8"/>
              <c:layout>
                <c:manualLayout>
                  <c:x val="4.3404413186431609E-3"/>
                  <c:y val="6.9010712418775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Kotimaanmatkailu on helppo vaihtoehto</c:v>
                </c:pt>
                <c:pt idx="1">
                  <c:v>Kotimaanmatkailu on turvallinen vaihtoehto</c:v>
                </c:pt>
                <c:pt idx="2">
                  <c:v>Suomesta löytyvät minulle kiinnostavimmat kohteet</c:v>
                </c:pt>
                <c:pt idx="3">
                  <c:v>Kotimaanmatkailu on edullinen vaihtoehto</c:v>
                </c:pt>
                <c:pt idx="4">
                  <c:v>Ulkomaille matkustaminen on minulle liian kallista</c:v>
                </c:pt>
                <c:pt idx="5">
                  <c:v>Suomessa on miellyttävämpi sää kesällä kuin muualla Euroopassa</c:v>
                </c:pt>
                <c:pt idx="6">
                  <c:v>Haluan tukea paikallisia matkailualan yrittäjiä</c:v>
                </c:pt>
                <c:pt idx="7">
                  <c:v>Haluan matkailla vastuullisesti</c:v>
                </c:pt>
                <c:pt idx="8">
                  <c:v>Vältän lentämistä ympäristösyistä</c:v>
                </c:pt>
                <c:pt idx="9">
                  <c:v>Kansainväliset konfliktit, kuten Ukrainan sota ja Lähi-Idän kriisi</c:v>
                </c:pt>
                <c:pt idx="10">
                  <c:v>Kesän 2023 kovat helteet Etelä- ja Keski-Euroopassa</c:v>
                </c:pt>
                <c:pt idx="11">
                  <c:v>Tutustuin kotimaan tarjontaan laajemmin koronaviruspandemian aikana</c:v>
                </c:pt>
                <c:pt idx="12">
                  <c:v>Muu, mikä?</c:v>
                </c:pt>
              </c:strCache>
            </c:strRef>
          </c:cat>
          <c:val>
            <c:numRef>
              <c:f>Sheet1!$J$2:$J$14</c:f>
              <c:numCache>
                <c:formatCode>###0%</c:formatCode>
                <c:ptCount val="13"/>
                <c:pt idx="0">
                  <c:v>0.61391946321197755</c:v>
                </c:pt>
                <c:pt idx="1">
                  <c:v>0.52716700763437208</c:v>
                </c:pt>
                <c:pt idx="2">
                  <c:v>0.35859669622316276</c:v>
                </c:pt>
                <c:pt idx="3">
                  <c:v>0.21184034545785543</c:v>
                </c:pt>
                <c:pt idx="4">
                  <c:v>0.15711497706640615</c:v>
                </c:pt>
                <c:pt idx="5">
                  <c:v>0.28193353233895968</c:v>
                </c:pt>
                <c:pt idx="6">
                  <c:v>0.20646251069891833</c:v>
                </c:pt>
                <c:pt idx="7">
                  <c:v>0.14149975378408125</c:v>
                </c:pt>
                <c:pt idx="8">
                  <c:v>0.13582876742623592</c:v>
                </c:pt>
                <c:pt idx="9">
                  <c:v>9.2308071278859385E-2</c:v>
                </c:pt>
                <c:pt idx="10">
                  <c:v>6.4480759223468895E-2</c:v>
                </c:pt>
                <c:pt idx="11">
                  <c:v>2.1803927501411243E-2</c:v>
                </c:pt>
                <c:pt idx="12">
                  <c:v>4.877495771896706E-2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B-4393-AE0F-5B2A3E088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3744360"/>
        <c:axId val="613745016"/>
      </c:barChart>
      <c:catAx>
        <c:axId val="61374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5016"/>
        <c:crosses val="autoZero"/>
        <c:auto val="1"/>
        <c:lblAlgn val="ctr"/>
        <c:lblOffset val="100"/>
        <c:noMultiLvlLbl val="0"/>
      </c:catAx>
      <c:valAx>
        <c:axId val="613745016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4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745609352827072"/>
          <c:w val="0.89999999129228503"/>
          <c:h val="3.9251518145107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86946584119677E-2"/>
          <c:y val="4.2681042630507225E-2"/>
          <c:w val="0.94361305361305359"/>
          <c:h val="0.54384534934816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Kaikki  (N=249)</c:v>
                </c:pt>
              </c:strCache>
            </c:strRef>
          </c:tx>
          <c:spPr>
            <a:solidFill>
              <a:srgbClr val="54BD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04413186431661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A-4CFD-8376-313C93321CE8}"/>
                </c:ext>
              </c:extLst>
            </c:dLbl>
            <c:dLbl>
              <c:idx val="1"/>
              <c:layout>
                <c:manualLayout>
                  <c:x val="-1.0851103296607902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EA-4CFD-8376-313C93321CE8}"/>
                </c:ext>
              </c:extLst>
            </c:dLbl>
            <c:dLbl>
              <c:idx val="2"/>
              <c:layout>
                <c:manualLayout>
                  <c:x val="-1.9893459566172004E-17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51-4689-A770-5CCC1545465C}"/>
                </c:ext>
              </c:extLst>
            </c:dLbl>
            <c:dLbl>
              <c:idx val="3"/>
              <c:layout>
                <c:manualLayout>
                  <c:x val="-2.1702206593217396E-3"/>
                  <c:y val="2.300357080625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51-4689-A770-5CCC15454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0.51904673759613973</c:v>
                </c:pt>
                <c:pt idx="1">
                  <c:v>0.23288520436332175</c:v>
                </c:pt>
                <c:pt idx="2">
                  <c:v>0.11941055134791841</c:v>
                </c:pt>
                <c:pt idx="3">
                  <c:v>0.26045973830699848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7-4C63-8D8D-A7AD13C0A9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Miehet (n=120)</c:v>
                </c:pt>
              </c:strCache>
            </c:strRef>
          </c:tx>
          <c:spPr>
            <a:solidFill>
              <a:srgbClr val="EACA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02206593215805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74-4E7A-99D5-8073DA310CF9}"/>
                </c:ext>
              </c:extLst>
            </c:dLbl>
            <c:dLbl>
              <c:idx val="1"/>
              <c:layout>
                <c:manualLayout>
                  <c:x val="3.2553309889823707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3-4C0F-B014-F8B9FD943742}"/>
                </c:ext>
              </c:extLst>
            </c:dLbl>
            <c:dLbl>
              <c:idx val="2"/>
              <c:layout>
                <c:manualLayout>
                  <c:x val="0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51-4689-A770-5CCC1545465C}"/>
                </c:ext>
              </c:extLst>
            </c:dLbl>
            <c:dLbl>
              <c:idx val="3"/>
              <c:layout>
                <c:manualLayout>
                  <c:x val="0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Sheet1!$C$2:$C$5</c:f>
              <c:numCache>
                <c:formatCode>###0%</c:formatCode>
                <c:ptCount val="4"/>
                <c:pt idx="0">
                  <c:v>0.54087682331705689</c:v>
                </c:pt>
                <c:pt idx="1">
                  <c:v>0.25149244938337156</c:v>
                </c:pt>
                <c:pt idx="2">
                  <c:v>0.11620742412869164</c:v>
                </c:pt>
                <c:pt idx="3">
                  <c:v>0.22547792928738844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7-4C63-8D8D-A7AD13C0A9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Naiset (n=128)</c:v>
                </c:pt>
              </c:strCache>
            </c:strRef>
          </c:tx>
          <c:spPr>
            <a:solidFill>
              <a:srgbClr val="007EC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805E-3"/>
                  <c:y val="1.15017854031294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3-4C0F-B014-F8B9FD943742}"/>
                </c:ext>
              </c:extLst>
            </c:dLbl>
            <c:dLbl>
              <c:idx val="1"/>
              <c:layout>
                <c:manualLayout>
                  <c:x val="2.1702206593215805E-3"/>
                  <c:y val="4.6007141612517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EA-4CFD-8376-313C93321CE8}"/>
                </c:ext>
              </c:extLst>
            </c:dLbl>
            <c:dLbl>
              <c:idx val="2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EA-4CFD-8376-313C93321CE8}"/>
                </c:ext>
              </c:extLst>
            </c:dLbl>
            <c:dLbl>
              <c:idx val="3"/>
              <c:layout>
                <c:manualLayout>
                  <c:x val="2.1702206593215805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51-4689-A770-5CCC15454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Sheet1!$D$2:$D$5</c:f>
              <c:numCache>
                <c:formatCode>###0%</c:formatCode>
                <c:ptCount val="4"/>
                <c:pt idx="0">
                  <c:v>0.50280986972688757</c:v>
                </c:pt>
                <c:pt idx="1">
                  <c:v>0.21736097256031406</c:v>
                </c:pt>
                <c:pt idx="2">
                  <c:v>0.12336519812119655</c:v>
                </c:pt>
                <c:pt idx="3">
                  <c:v>0.28721993941604318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7-4C63-8D8D-A7AD13C0A95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18 - 24 v. (n=21)</c:v>
                </c:pt>
              </c:strCache>
            </c:strRef>
          </c:tx>
          <c:spPr>
            <a:solidFill>
              <a:srgbClr val="5BB13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51103296607902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33-4C0F-B014-F8B9FD943742}"/>
                </c:ext>
              </c:extLst>
            </c:dLbl>
            <c:dLbl>
              <c:idx val="1"/>
              <c:layout>
                <c:manualLayout>
                  <c:x val="2.1702206593215805E-3"/>
                  <c:y val="6.9010712418776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EA-4CFD-8376-313C93321CE8}"/>
                </c:ext>
              </c:extLst>
            </c:dLbl>
            <c:dLbl>
              <c:idx val="2"/>
              <c:layout>
                <c:manualLayout>
                  <c:x val="0"/>
                  <c:y val="1.15017854031293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Sheet1!$E$2:$E$5</c:f>
              <c:numCache>
                <c:formatCode>###0%</c:formatCode>
                <c:ptCount val="4"/>
                <c:pt idx="0">
                  <c:v>0.58782250966281002</c:v>
                </c:pt>
                <c:pt idx="1">
                  <c:v>0.31695886228521858</c:v>
                </c:pt>
                <c:pt idx="2">
                  <c:v>0.18040099421181804</c:v>
                </c:pt>
                <c:pt idx="3">
                  <c:v>0.18438800867680719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7-4C63-8D8D-A7AD13C0A95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25 - 34 v. (n=29)</c:v>
                </c:pt>
              </c:strCache>
            </c:strRef>
          </c:tx>
          <c:spPr>
            <a:solidFill>
              <a:srgbClr val="D916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014283225035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A-4CFD-8376-313C93321CE8}"/>
                </c:ext>
              </c:extLst>
            </c:dLbl>
            <c:dLbl>
              <c:idx val="1"/>
              <c:layout>
                <c:manualLayout>
                  <c:x val="1.0851103296607902E-3"/>
                  <c:y val="1.3802142483755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EA-4CFD-8376-313C93321CE8}"/>
                </c:ext>
              </c:extLst>
            </c:dLbl>
            <c:dLbl>
              <c:idx val="3"/>
              <c:layout>
                <c:manualLayout>
                  <c:x val="5.4255516483039511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Sheet1!$F$2:$F$5</c:f>
              <c:numCache>
                <c:formatCode>###0%</c:formatCode>
                <c:ptCount val="4"/>
                <c:pt idx="0">
                  <c:v>0.4821648698904839</c:v>
                </c:pt>
                <c:pt idx="1">
                  <c:v>0.10498176253154583</c:v>
                </c:pt>
                <c:pt idx="2">
                  <c:v>0.20576187908914201</c:v>
                </c:pt>
                <c:pt idx="3">
                  <c:v>0.31026694288244105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07-4C63-8D8D-A7AD13C0A95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35 - 44 v. (n=28)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02206593215805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3-4C0F-B014-F8B9FD943742}"/>
                </c:ext>
              </c:extLst>
            </c:dLbl>
            <c:dLbl>
              <c:idx val="1"/>
              <c:layout>
                <c:manualLayout>
                  <c:x val="-2.1702206593215605E-3"/>
                  <c:y val="1.1501785403129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3-4C0F-B014-F8B9FD943742}"/>
                </c:ext>
              </c:extLst>
            </c:dLbl>
            <c:dLbl>
              <c:idx val="2"/>
              <c:layout>
                <c:manualLayout>
                  <c:x val="0"/>
                  <c:y val="1.8402856645007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74-4E7A-99D5-8073DA310CF9}"/>
                </c:ext>
              </c:extLst>
            </c:dLbl>
            <c:dLbl>
              <c:idx val="3"/>
              <c:layout>
                <c:manualLayout>
                  <c:x val="2.1702206593215406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74-4E7A-99D5-8073DA310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Sheet1!$G$2:$G$5</c:f>
              <c:numCache>
                <c:formatCode>###0%</c:formatCode>
                <c:ptCount val="4"/>
                <c:pt idx="0">
                  <c:v>0.6305173603703258</c:v>
                </c:pt>
                <c:pt idx="1">
                  <c:v>0.18426887879021867</c:v>
                </c:pt>
                <c:pt idx="2">
                  <c:v>0.18284901319800309</c:v>
                </c:pt>
                <c:pt idx="3">
                  <c:v>0.26005478647759495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7-4C63-8D8D-A7AD13C0A95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45 - 54 v. (n=37)</c:v>
                </c:pt>
              </c:strCache>
            </c:strRef>
          </c:tx>
          <c:spPr>
            <a:solidFill>
              <a:srgbClr val="83459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553309889823707E-3"/>
                  <c:y val="6.9010712418776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A-4CFD-8376-313C93321CE8}"/>
                </c:ext>
              </c:extLst>
            </c:dLbl>
            <c:dLbl>
              <c:idx val="1"/>
              <c:layout>
                <c:manualLayout>
                  <c:x val="2.1702206593215805E-3"/>
                  <c:y val="-2.300357080625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3-4C0F-B014-F8B9FD943742}"/>
                </c:ext>
              </c:extLst>
            </c:dLbl>
            <c:dLbl>
              <c:idx val="2"/>
              <c:layout>
                <c:manualLayout>
                  <c:x val="1.0851103296607902E-3"/>
                  <c:y val="6.9010712418776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A-4CFD-8376-313C93321CE8}"/>
                </c:ext>
              </c:extLst>
            </c:dLbl>
            <c:dLbl>
              <c:idx val="3"/>
              <c:layout>
                <c:manualLayout>
                  <c:x val="4.3404413186431609E-3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33-4C0F-B014-F8B9FD943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Sheet1!$H$2:$H$5</c:f>
              <c:numCache>
                <c:formatCode>###0%</c:formatCode>
                <c:ptCount val="4"/>
                <c:pt idx="0">
                  <c:v>0.62225071355664585</c:v>
                </c:pt>
                <c:pt idx="1">
                  <c:v>0.29953055247529786</c:v>
                </c:pt>
                <c:pt idx="2">
                  <c:v>0.16141711075170778</c:v>
                </c:pt>
                <c:pt idx="3">
                  <c:v>0.16102558106981296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07-4C63-8D8D-A7AD13C0A95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55 - 64 v. (n=50)</c:v>
                </c:pt>
              </c:strCache>
            </c:strRef>
          </c:tx>
          <c:spPr>
            <a:solidFill>
              <a:srgbClr val="22325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A-4CFD-8376-313C93321CE8}"/>
                </c:ext>
              </c:extLst>
            </c:dLbl>
            <c:dLbl>
              <c:idx val="1"/>
              <c:layout>
                <c:manualLayout>
                  <c:x val="-1.0851103296607902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3-4C0F-B014-F8B9FD943742}"/>
                </c:ext>
              </c:extLst>
            </c:dLbl>
            <c:dLbl>
              <c:idx val="2"/>
              <c:layout>
                <c:manualLayout>
                  <c:x val="2.1702206593215805E-3"/>
                  <c:y val="4.600714161251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Sheet1!$I$2:$I$5</c:f>
              <c:numCache>
                <c:formatCode>###0%</c:formatCode>
                <c:ptCount val="4"/>
                <c:pt idx="0">
                  <c:v>0.57202878829871584</c:v>
                </c:pt>
                <c:pt idx="1">
                  <c:v>0.26553432687518752</c:v>
                </c:pt>
                <c:pt idx="2">
                  <c:v>4.1011799003931509E-2</c:v>
                </c:pt>
                <c:pt idx="3">
                  <c:v>0.24311117956663295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707-4C63-8D8D-A7AD13C0A95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65+ v. (n=85)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957723076255316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A-4CFD-8376-313C93321CE8}"/>
                </c:ext>
              </c:extLst>
            </c:dLbl>
            <c:dLbl>
              <c:idx val="1"/>
              <c:layout>
                <c:manualLayout>
                  <c:x val="6.5106619779647414E-3"/>
                  <c:y val="9.20142832250354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33-4C0F-B014-F8B9FD943742}"/>
                </c:ext>
              </c:extLst>
            </c:dLbl>
            <c:dLbl>
              <c:idx val="3"/>
              <c:layout>
                <c:manualLayout>
                  <c:x val="0"/>
                  <c:y val="9.20142832250345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EA-4CFD-8376-313C93321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Hintojen nousu ja elinkustannusten kallistuminen</c:v>
                </c:pt>
                <c:pt idx="1">
                  <c:v>En ole vielä löytänyt minulle kiinnostavia matkakohteita</c:v>
                </c:pt>
                <c:pt idx="2">
                  <c:v>Haluan matkustaa vain ulkomaille</c:v>
                </c:pt>
                <c:pt idx="3">
                  <c:v>Muu, mikä?</c:v>
                </c:pt>
              </c:strCache>
            </c:strRef>
          </c:cat>
          <c:val>
            <c:numRef>
              <c:f>Sheet1!$J$2:$J$5</c:f>
              <c:numCache>
                <c:formatCode>###0%</c:formatCode>
                <c:ptCount val="4"/>
                <c:pt idx="0">
                  <c:v>0.40254760832370062</c:v>
                </c:pt>
                <c:pt idx="1">
                  <c:v>0.22268020724936835</c:v>
                </c:pt>
                <c:pt idx="2">
                  <c:v>8.2442632870066493E-2</c:v>
                </c:pt>
                <c:pt idx="3">
                  <c:v>0.31583295036488507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B-4393-AE0F-5B2A3E088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3744360"/>
        <c:axId val="613745016"/>
      </c:barChart>
      <c:catAx>
        <c:axId val="61374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5016"/>
        <c:crosses val="autoZero"/>
        <c:auto val="1"/>
        <c:lblAlgn val="ctr"/>
        <c:lblOffset val="100"/>
        <c:noMultiLvlLbl val="0"/>
      </c:catAx>
      <c:valAx>
        <c:axId val="613745016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FI"/>
          </a:p>
        </c:txPr>
        <c:crossAx val="613744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745609352827072"/>
          <c:w val="0.89999999129228503"/>
          <c:h val="3.9251518145107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0.44887</cdr:x>
      <cdr:y>0.34913</cdr:y>
    </cdr:from>
    <cdr:to>
      <cdr:x>0.46803</cdr:x>
      <cdr:y>0.38819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3B16734A-3107-53B2-6D3E-27ED8BA1A017}"/>
            </a:ext>
          </a:extLst>
        </cdr:cNvPr>
        <cdr:cNvSpPr/>
      </cdr:nvSpPr>
      <cdr:spPr>
        <a:xfrm xmlns:a="http://schemas.openxmlformats.org/drawingml/2006/main">
          <a:off x="5253487" y="1927495"/>
          <a:ext cx="224288" cy="215660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0.05951</cdr:x>
      <cdr:y>0.27395</cdr:y>
    </cdr:from>
    <cdr:to>
      <cdr:x>0.07868</cdr:x>
      <cdr:y>0.31302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A77CF6C5-B813-087F-7AB7-028E014D42F2}"/>
            </a:ext>
          </a:extLst>
        </cdr:cNvPr>
        <cdr:cNvSpPr/>
      </cdr:nvSpPr>
      <cdr:spPr>
        <a:xfrm xmlns:a="http://schemas.openxmlformats.org/drawingml/2006/main">
          <a:off x="696542" y="1512468"/>
          <a:ext cx="224288" cy="215660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0.46094</cdr:x>
      <cdr:y>0.41719</cdr:y>
    </cdr:from>
    <cdr:to>
      <cdr:x>0.53906</cdr:x>
      <cdr:y>0.58281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0256408-C7D6-D4B2-90A6-51BAB1985BA6}"/>
            </a:ext>
          </a:extLst>
        </cdr:cNvPr>
        <cdr:cNvSpPr txBox="1"/>
      </cdr:nvSpPr>
      <cdr:spPr>
        <a:xfrm xmlns:a="http://schemas.openxmlformats.org/drawingml/2006/main">
          <a:off x="5394739" y="23032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FI" sz="1100" dirty="0"/>
        </a:p>
      </cdr:txBody>
    </cdr:sp>
  </cdr:relSizeAnchor>
  <cdr:relSizeAnchor xmlns:cdr="http://schemas.openxmlformats.org/drawingml/2006/chartDrawing">
    <cdr:from>
      <cdr:x>0.84319</cdr:x>
      <cdr:y>0.08456</cdr:y>
    </cdr:from>
    <cdr:to>
      <cdr:x>0.97439</cdr:x>
      <cdr:y>0.17977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7400847-7B5C-A677-FCCF-3E7B7285BE8A}"/>
            </a:ext>
          </a:extLst>
        </cdr:cNvPr>
        <cdr:cNvSpPr txBox="1"/>
      </cdr:nvSpPr>
      <cdr:spPr>
        <a:xfrm xmlns:a="http://schemas.openxmlformats.org/drawingml/2006/main">
          <a:off x="9868619" y="466838"/>
          <a:ext cx="1535502" cy="52566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Huom: </a:t>
          </a:r>
          <a:r>
            <a:rPr lang="en-US" sz="900" dirty="0" err="1">
              <a:solidFill>
                <a:srgbClr val="FF0000"/>
              </a:solidFill>
            </a:rPr>
            <a:t>Tulokset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järjestetty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suurimmasta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pienimpään</a:t>
          </a:r>
          <a:r>
            <a:rPr lang="en-US" sz="900" dirty="0">
              <a:solidFill>
                <a:srgbClr val="FF0000"/>
              </a:solidFill>
            </a:rPr>
            <a:t> “</a:t>
          </a:r>
          <a:r>
            <a:rPr lang="en-US" sz="900" dirty="0" err="1">
              <a:solidFill>
                <a:srgbClr val="FF0000"/>
              </a:solidFill>
            </a:rPr>
            <a:t>Kaikki</a:t>
          </a:r>
          <a:r>
            <a:rPr lang="en-US" sz="900" dirty="0">
              <a:solidFill>
                <a:srgbClr val="FF0000"/>
              </a:solidFill>
            </a:rPr>
            <a:t>” (n=751) - </a:t>
          </a:r>
          <a:r>
            <a:rPr lang="en-US" sz="900" dirty="0" err="1">
              <a:solidFill>
                <a:srgbClr val="FF0000"/>
              </a:solidFill>
            </a:rPr>
            <a:t>mukaan</a:t>
          </a:r>
          <a:endParaRPr lang="en-FI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0.10605</cdr:x>
      <cdr:y>0.26927</cdr:y>
    </cdr:from>
    <cdr:to>
      <cdr:x>0.13765</cdr:x>
      <cdr:y>0.32501</cdr:y>
    </cdr:to>
    <cdr:sp macro="" textlink="">
      <cdr:nvSpPr>
        <cdr:cNvPr id="7" name="Rectangle: Rounded Corners 6">
          <a:extLst xmlns:a="http://schemas.openxmlformats.org/drawingml/2006/main">
            <a:ext uri="{FF2B5EF4-FFF2-40B4-BE49-F238E27FC236}">
              <a16:creationId xmlns:a16="http://schemas.microsoft.com/office/drawing/2014/main" id="{29EF49F1-C257-0EF0-E1B1-12E02DA4FCA5}"/>
            </a:ext>
          </a:extLst>
        </cdr:cNvPr>
        <cdr:cNvSpPr/>
      </cdr:nvSpPr>
      <cdr:spPr>
        <a:xfrm xmlns:a="http://schemas.openxmlformats.org/drawingml/2006/main">
          <a:off x="1241244" y="1486589"/>
          <a:ext cx="369782" cy="307777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0.20408</cdr:x>
      <cdr:y>0.32864</cdr:y>
    </cdr:from>
    <cdr:to>
      <cdr:x>0.24028</cdr:x>
      <cdr:y>0.3677</cdr:y>
    </cdr:to>
    <cdr:sp macro="" textlink="">
      <cdr:nvSpPr>
        <cdr:cNvPr id="8" name="Rectangle: Rounded Corners 7">
          <a:extLst xmlns:a="http://schemas.openxmlformats.org/drawingml/2006/main">
            <a:ext uri="{FF2B5EF4-FFF2-40B4-BE49-F238E27FC236}">
              <a16:creationId xmlns:a16="http://schemas.microsoft.com/office/drawing/2014/main" id="{EB478C69-D10C-A0BA-2CC3-9348B00C588E}"/>
            </a:ext>
          </a:extLst>
        </cdr:cNvPr>
        <cdr:cNvSpPr/>
      </cdr:nvSpPr>
      <cdr:spPr>
        <a:xfrm xmlns:a="http://schemas.openxmlformats.org/drawingml/2006/main">
          <a:off x="2388559" y="1814393"/>
          <a:ext cx="423652" cy="215660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0.27124</cdr:x>
      <cdr:y>0.36397</cdr:y>
    </cdr:from>
    <cdr:to>
      <cdr:x>0.29482</cdr:x>
      <cdr:y>0.40303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3B16734A-3107-53B2-6D3E-27ED8BA1A017}"/>
            </a:ext>
          </a:extLst>
        </cdr:cNvPr>
        <cdr:cNvSpPr/>
      </cdr:nvSpPr>
      <cdr:spPr>
        <a:xfrm xmlns:a="http://schemas.openxmlformats.org/drawingml/2006/main">
          <a:off x="3174520" y="2009446"/>
          <a:ext cx="276045" cy="215660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0.46094</cdr:x>
      <cdr:y>0.41719</cdr:y>
    </cdr:from>
    <cdr:to>
      <cdr:x>0.53906</cdr:x>
      <cdr:y>0.58281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0256408-C7D6-D4B2-90A6-51BAB1985BA6}"/>
            </a:ext>
          </a:extLst>
        </cdr:cNvPr>
        <cdr:cNvSpPr txBox="1"/>
      </cdr:nvSpPr>
      <cdr:spPr>
        <a:xfrm xmlns:a="http://schemas.openxmlformats.org/drawingml/2006/main">
          <a:off x="5394739" y="23032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FI" sz="1100" dirty="0"/>
        </a:p>
      </cdr:txBody>
    </cdr:sp>
  </cdr:relSizeAnchor>
  <cdr:relSizeAnchor xmlns:cdr="http://schemas.openxmlformats.org/drawingml/2006/chartDrawing">
    <cdr:from>
      <cdr:x>0.84319</cdr:x>
      <cdr:y>0.08456</cdr:y>
    </cdr:from>
    <cdr:to>
      <cdr:x>0.97439</cdr:x>
      <cdr:y>0.17977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7400847-7B5C-A677-FCCF-3E7B7285BE8A}"/>
            </a:ext>
          </a:extLst>
        </cdr:cNvPr>
        <cdr:cNvSpPr txBox="1"/>
      </cdr:nvSpPr>
      <cdr:spPr>
        <a:xfrm xmlns:a="http://schemas.openxmlformats.org/drawingml/2006/main">
          <a:off x="9868619" y="466838"/>
          <a:ext cx="1535502" cy="52566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Huom: </a:t>
          </a:r>
          <a:r>
            <a:rPr lang="en-US" sz="900" dirty="0" err="1">
              <a:solidFill>
                <a:srgbClr val="FF0000"/>
              </a:solidFill>
            </a:rPr>
            <a:t>Tulokset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järjestetty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suurimmasta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pienimpään</a:t>
          </a:r>
          <a:r>
            <a:rPr lang="en-US" sz="900" dirty="0">
              <a:solidFill>
                <a:srgbClr val="FF0000"/>
              </a:solidFill>
            </a:rPr>
            <a:t> “</a:t>
          </a:r>
          <a:r>
            <a:rPr lang="en-US" sz="900" dirty="0" err="1">
              <a:solidFill>
                <a:srgbClr val="FF0000"/>
              </a:solidFill>
            </a:rPr>
            <a:t>Kaikki</a:t>
          </a:r>
          <a:r>
            <a:rPr lang="en-US" sz="900" dirty="0">
              <a:solidFill>
                <a:srgbClr val="FF0000"/>
              </a:solidFill>
            </a:rPr>
            <a:t>” (n=751) - </a:t>
          </a:r>
          <a:r>
            <a:rPr lang="en-US" sz="900" dirty="0" err="1">
              <a:solidFill>
                <a:srgbClr val="FF0000"/>
              </a:solidFill>
            </a:rPr>
            <a:t>mukaan</a:t>
          </a:r>
          <a:endParaRPr lang="en-FI" sz="9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0.17254</cdr:x>
      <cdr:y>0.40303</cdr:y>
    </cdr:from>
    <cdr:to>
      <cdr:x>0.19237</cdr:x>
      <cdr:y>0.42569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3B16734A-3107-53B2-6D3E-27ED8BA1A017}"/>
            </a:ext>
          </a:extLst>
        </cdr:cNvPr>
        <cdr:cNvSpPr/>
      </cdr:nvSpPr>
      <cdr:spPr>
        <a:xfrm xmlns:a="http://schemas.openxmlformats.org/drawingml/2006/main">
          <a:off x="2019383" y="2225106"/>
          <a:ext cx="232112" cy="125083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0.46094</cdr:x>
      <cdr:y>0.41719</cdr:y>
    </cdr:from>
    <cdr:to>
      <cdr:x>0.53906</cdr:x>
      <cdr:y>0.58281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0256408-C7D6-D4B2-90A6-51BAB1985BA6}"/>
            </a:ext>
          </a:extLst>
        </cdr:cNvPr>
        <cdr:cNvSpPr txBox="1"/>
      </cdr:nvSpPr>
      <cdr:spPr>
        <a:xfrm xmlns:a="http://schemas.openxmlformats.org/drawingml/2006/main">
          <a:off x="5394739" y="23032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FI" sz="1100" dirty="0"/>
        </a:p>
      </cdr:txBody>
    </cdr:sp>
  </cdr:relSizeAnchor>
  <cdr:relSizeAnchor xmlns:cdr="http://schemas.openxmlformats.org/drawingml/2006/chartDrawing">
    <cdr:from>
      <cdr:x>0.84319</cdr:x>
      <cdr:y>0.08456</cdr:y>
    </cdr:from>
    <cdr:to>
      <cdr:x>0.97439</cdr:x>
      <cdr:y>0.17977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7400847-7B5C-A677-FCCF-3E7B7285BE8A}"/>
            </a:ext>
          </a:extLst>
        </cdr:cNvPr>
        <cdr:cNvSpPr txBox="1"/>
      </cdr:nvSpPr>
      <cdr:spPr>
        <a:xfrm xmlns:a="http://schemas.openxmlformats.org/drawingml/2006/main">
          <a:off x="9868619" y="466838"/>
          <a:ext cx="1535502" cy="52566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Huom: </a:t>
          </a:r>
          <a:r>
            <a:rPr lang="en-US" sz="900" dirty="0" err="1">
              <a:solidFill>
                <a:srgbClr val="FF0000"/>
              </a:solidFill>
            </a:rPr>
            <a:t>Tulokset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järjestetty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suurimmasta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pienimpään</a:t>
          </a:r>
          <a:r>
            <a:rPr lang="en-US" sz="900" dirty="0">
              <a:solidFill>
                <a:srgbClr val="FF0000"/>
              </a:solidFill>
            </a:rPr>
            <a:t> “</a:t>
          </a:r>
          <a:r>
            <a:rPr lang="en-US" sz="900" dirty="0" err="1">
              <a:solidFill>
                <a:srgbClr val="FF0000"/>
              </a:solidFill>
            </a:rPr>
            <a:t>Kaikki</a:t>
          </a:r>
          <a:r>
            <a:rPr lang="en-US" sz="900" dirty="0">
              <a:solidFill>
                <a:srgbClr val="FF0000"/>
              </a:solidFill>
            </a:rPr>
            <a:t>” (n=751) - </a:t>
          </a:r>
          <a:r>
            <a:rPr lang="en-US" sz="900" dirty="0" err="1">
              <a:solidFill>
                <a:srgbClr val="FF0000"/>
              </a:solidFill>
            </a:rPr>
            <a:t>mukaan</a:t>
          </a:r>
          <a:endParaRPr lang="en-FI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0.07868</cdr:x>
      <cdr:y>0.32311</cdr:y>
    </cdr:from>
    <cdr:to>
      <cdr:x>0.12235</cdr:x>
      <cdr:y>0.38038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17E1A925-6326-4478-DD16-6AEF12269CD6}"/>
            </a:ext>
          </a:extLst>
        </cdr:cNvPr>
        <cdr:cNvSpPr/>
      </cdr:nvSpPr>
      <cdr:spPr>
        <a:xfrm xmlns:a="http://schemas.openxmlformats.org/drawingml/2006/main">
          <a:off x="920830" y="1783870"/>
          <a:ext cx="511155" cy="316154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FI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0.20571</cdr:x>
      <cdr:y>0.32665</cdr:y>
    </cdr:from>
    <cdr:to>
      <cdr:x>0.24986</cdr:x>
      <cdr:y>0.36893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3B16734A-3107-53B2-6D3E-27ED8BA1A017}"/>
            </a:ext>
          </a:extLst>
        </cdr:cNvPr>
        <cdr:cNvSpPr/>
      </cdr:nvSpPr>
      <cdr:spPr>
        <a:xfrm xmlns:a="http://schemas.openxmlformats.org/drawingml/2006/main">
          <a:off x="2407570" y="1803387"/>
          <a:ext cx="516785" cy="233452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0.46094</cdr:x>
      <cdr:y>0.41719</cdr:y>
    </cdr:from>
    <cdr:to>
      <cdr:x>0.53906</cdr:x>
      <cdr:y>0.58281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0256408-C7D6-D4B2-90A6-51BAB1985BA6}"/>
            </a:ext>
          </a:extLst>
        </cdr:cNvPr>
        <cdr:cNvSpPr txBox="1"/>
      </cdr:nvSpPr>
      <cdr:spPr>
        <a:xfrm xmlns:a="http://schemas.openxmlformats.org/drawingml/2006/main">
          <a:off x="5394739" y="23032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FI" sz="1100" dirty="0"/>
        </a:p>
      </cdr:txBody>
    </cdr:sp>
  </cdr:relSizeAnchor>
  <cdr:relSizeAnchor xmlns:cdr="http://schemas.openxmlformats.org/drawingml/2006/chartDrawing">
    <cdr:from>
      <cdr:x>0.84319</cdr:x>
      <cdr:y>0.08456</cdr:y>
    </cdr:from>
    <cdr:to>
      <cdr:x>0.97439</cdr:x>
      <cdr:y>0.17977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7400847-7B5C-A677-FCCF-3E7B7285BE8A}"/>
            </a:ext>
          </a:extLst>
        </cdr:cNvPr>
        <cdr:cNvSpPr txBox="1"/>
      </cdr:nvSpPr>
      <cdr:spPr>
        <a:xfrm xmlns:a="http://schemas.openxmlformats.org/drawingml/2006/main">
          <a:off x="9868619" y="466838"/>
          <a:ext cx="1535502" cy="52566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Huom: </a:t>
          </a:r>
          <a:r>
            <a:rPr lang="en-US" sz="900" dirty="0" err="1">
              <a:solidFill>
                <a:srgbClr val="FF0000"/>
              </a:solidFill>
            </a:rPr>
            <a:t>Tulokset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järjestetty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suurimmasta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pienimpään</a:t>
          </a:r>
          <a:r>
            <a:rPr lang="en-US" sz="900" dirty="0">
              <a:solidFill>
                <a:srgbClr val="FF0000"/>
              </a:solidFill>
            </a:rPr>
            <a:t> “</a:t>
          </a:r>
          <a:r>
            <a:rPr lang="en-US" sz="900" dirty="0" err="1">
              <a:solidFill>
                <a:srgbClr val="FF0000"/>
              </a:solidFill>
            </a:rPr>
            <a:t>Kaikki</a:t>
          </a:r>
          <a:r>
            <a:rPr lang="en-US" sz="900" dirty="0">
              <a:solidFill>
                <a:srgbClr val="FF0000"/>
              </a:solidFill>
            </a:rPr>
            <a:t>” (n=751) - </a:t>
          </a:r>
          <a:r>
            <a:rPr lang="en-US" sz="900" dirty="0" err="1">
              <a:solidFill>
                <a:srgbClr val="FF0000"/>
              </a:solidFill>
            </a:rPr>
            <a:t>mukaan</a:t>
          </a:r>
          <a:endParaRPr lang="en-FI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0.28965</cdr:x>
      <cdr:y>0.30929</cdr:y>
    </cdr:from>
    <cdr:to>
      <cdr:x>0.32873</cdr:x>
      <cdr:y>0.38507</cdr:y>
    </cdr:to>
    <cdr:sp macro="" textlink="">
      <cdr:nvSpPr>
        <cdr:cNvPr id="6" name="Rectangle: Rounded Corners 5">
          <a:extLst xmlns:a="http://schemas.openxmlformats.org/drawingml/2006/main">
            <a:ext uri="{FF2B5EF4-FFF2-40B4-BE49-F238E27FC236}">
              <a16:creationId xmlns:a16="http://schemas.microsoft.com/office/drawing/2014/main" id="{920B4E6A-E359-72DA-54A3-266B9CCDDFD0}"/>
            </a:ext>
          </a:extLst>
        </cdr:cNvPr>
        <cdr:cNvSpPr/>
      </cdr:nvSpPr>
      <cdr:spPr>
        <a:xfrm xmlns:a="http://schemas.openxmlformats.org/drawingml/2006/main">
          <a:off x="3390023" y="1707538"/>
          <a:ext cx="457358" cy="418364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0.36401</cdr:x>
      <cdr:y>0.26788</cdr:y>
    </cdr:from>
    <cdr:to>
      <cdr:x>0.40538</cdr:x>
      <cdr:y>0.38507</cdr:y>
    </cdr:to>
    <cdr:sp macro="" textlink="">
      <cdr:nvSpPr>
        <cdr:cNvPr id="7" name="Rectangle: Rounded Corners 6">
          <a:extLst xmlns:a="http://schemas.openxmlformats.org/drawingml/2006/main">
            <a:ext uri="{FF2B5EF4-FFF2-40B4-BE49-F238E27FC236}">
              <a16:creationId xmlns:a16="http://schemas.microsoft.com/office/drawing/2014/main" id="{77B9F77D-EFAC-4455-4849-EB8B0075764E}"/>
            </a:ext>
          </a:extLst>
        </cdr:cNvPr>
        <cdr:cNvSpPr/>
      </cdr:nvSpPr>
      <cdr:spPr>
        <a:xfrm xmlns:a="http://schemas.openxmlformats.org/drawingml/2006/main">
          <a:off x="4260333" y="1478921"/>
          <a:ext cx="484196" cy="646980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0.17319</cdr:x>
      <cdr:y>0.26241</cdr:y>
    </cdr:from>
    <cdr:to>
      <cdr:x>0.21227</cdr:x>
      <cdr:y>0.3047</cdr:y>
    </cdr:to>
    <cdr:sp macro="" textlink="">
      <cdr:nvSpPr>
        <cdr:cNvPr id="8" name="Rectangle: Rounded Corners 7">
          <a:extLst xmlns:a="http://schemas.openxmlformats.org/drawingml/2006/main">
            <a:ext uri="{FF2B5EF4-FFF2-40B4-BE49-F238E27FC236}">
              <a16:creationId xmlns:a16="http://schemas.microsoft.com/office/drawing/2014/main" id="{D6104ABA-0513-3A3B-1061-887B8F3D02AC}"/>
            </a:ext>
          </a:extLst>
        </cdr:cNvPr>
        <cdr:cNvSpPr/>
      </cdr:nvSpPr>
      <cdr:spPr>
        <a:xfrm xmlns:a="http://schemas.openxmlformats.org/drawingml/2006/main">
          <a:off x="2027050" y="1448746"/>
          <a:ext cx="457358" cy="233452"/>
        </a:xfrm>
        <a:prstGeom xmlns:a="http://schemas.openxmlformats.org/drawingml/2006/main" prst="roundRect">
          <a:avLst>
            <a:gd name="adj" fmla="val 20561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FI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0.46094</cdr:x>
      <cdr:y>0.41719</cdr:y>
    </cdr:from>
    <cdr:to>
      <cdr:x>0.53906</cdr:x>
      <cdr:y>0.58281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0256408-C7D6-D4B2-90A6-51BAB1985BA6}"/>
            </a:ext>
          </a:extLst>
        </cdr:cNvPr>
        <cdr:cNvSpPr txBox="1"/>
      </cdr:nvSpPr>
      <cdr:spPr>
        <a:xfrm xmlns:a="http://schemas.openxmlformats.org/drawingml/2006/main">
          <a:off x="5394739" y="23032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FI" sz="1100" dirty="0"/>
        </a:p>
      </cdr:txBody>
    </cdr:sp>
  </cdr:relSizeAnchor>
  <cdr:relSizeAnchor xmlns:cdr="http://schemas.openxmlformats.org/drawingml/2006/chartDrawing">
    <cdr:from>
      <cdr:x>0.84319</cdr:x>
      <cdr:y>0.08456</cdr:y>
    </cdr:from>
    <cdr:to>
      <cdr:x>0.97439</cdr:x>
      <cdr:y>0.17977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7400847-7B5C-A677-FCCF-3E7B7285BE8A}"/>
            </a:ext>
          </a:extLst>
        </cdr:cNvPr>
        <cdr:cNvSpPr txBox="1"/>
      </cdr:nvSpPr>
      <cdr:spPr>
        <a:xfrm xmlns:a="http://schemas.openxmlformats.org/drawingml/2006/main">
          <a:off x="9868619" y="466838"/>
          <a:ext cx="1535502" cy="52566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Huom: </a:t>
          </a:r>
          <a:r>
            <a:rPr lang="en-US" sz="900" dirty="0" err="1">
              <a:solidFill>
                <a:srgbClr val="FF0000"/>
              </a:solidFill>
            </a:rPr>
            <a:t>Tulokset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järjestetty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suurimmasta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pienimpään</a:t>
          </a:r>
          <a:r>
            <a:rPr lang="en-US" sz="900" dirty="0">
              <a:solidFill>
                <a:srgbClr val="FF0000"/>
              </a:solidFill>
            </a:rPr>
            <a:t> “</a:t>
          </a:r>
          <a:r>
            <a:rPr lang="en-US" sz="900" dirty="0" err="1">
              <a:solidFill>
                <a:srgbClr val="FF0000"/>
              </a:solidFill>
            </a:rPr>
            <a:t>Kaikki</a:t>
          </a:r>
          <a:r>
            <a:rPr lang="en-US" sz="900" dirty="0">
              <a:solidFill>
                <a:srgbClr val="FF0000"/>
              </a:solidFill>
            </a:rPr>
            <a:t>” (n=249) - </a:t>
          </a:r>
          <a:r>
            <a:rPr lang="en-US" sz="900" dirty="0" err="1">
              <a:solidFill>
                <a:srgbClr val="FF0000"/>
              </a:solidFill>
            </a:rPr>
            <a:t>mukaan</a:t>
          </a:r>
          <a:endParaRPr lang="en-FI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0.78562</cdr:x>
      <cdr:y>0.23907</cdr:y>
    </cdr:from>
    <cdr:to>
      <cdr:x>0.91682</cdr:x>
      <cdr:y>0.35538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94775D7-087D-76AA-B717-4E7C9F65652C}"/>
            </a:ext>
          </a:extLst>
        </cdr:cNvPr>
        <cdr:cNvSpPr txBox="1"/>
      </cdr:nvSpPr>
      <cdr:spPr>
        <a:xfrm xmlns:a="http://schemas.openxmlformats.org/drawingml/2006/main">
          <a:off x="9194800" y="1319894"/>
          <a:ext cx="1535502" cy="64210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(n=65)</a:t>
          </a:r>
        </a:p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- Ei ole </a:t>
          </a:r>
          <a:r>
            <a:rPr lang="en-US" sz="900" dirty="0" err="1">
              <a:solidFill>
                <a:srgbClr val="FF0000"/>
              </a:solidFill>
            </a:rPr>
            <a:t>lomaa</a:t>
          </a:r>
          <a:r>
            <a:rPr lang="en-US" sz="900" dirty="0">
              <a:solidFill>
                <a:srgbClr val="FF0000"/>
              </a:solidFill>
            </a:rPr>
            <a:t>/</a:t>
          </a:r>
          <a:r>
            <a:rPr lang="en-US" sz="900" dirty="0" err="1">
              <a:solidFill>
                <a:srgbClr val="FF0000"/>
              </a:solidFill>
            </a:rPr>
            <a:t>aikaa</a:t>
          </a:r>
          <a:r>
            <a:rPr lang="en-US" sz="900" dirty="0">
              <a:solidFill>
                <a:srgbClr val="FF0000"/>
              </a:solidFill>
            </a:rPr>
            <a:t>/</a:t>
          </a:r>
          <a:r>
            <a:rPr lang="en-US" sz="900" dirty="0" err="1">
              <a:solidFill>
                <a:srgbClr val="FF0000"/>
              </a:solidFill>
            </a:rPr>
            <a:t>varaa</a:t>
          </a:r>
          <a:endParaRPr lang="en-US" sz="900" dirty="0">
            <a:solidFill>
              <a:srgbClr val="FF0000"/>
            </a:solidFill>
          </a:endParaRPr>
        </a:p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- En ole </a:t>
          </a:r>
          <a:r>
            <a:rPr lang="en-US" sz="900" dirty="0" err="1">
              <a:solidFill>
                <a:srgbClr val="FF0000"/>
              </a:solidFill>
            </a:rPr>
            <a:t>suunnitellut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 err="1">
              <a:solidFill>
                <a:srgbClr val="FF0000"/>
              </a:solidFill>
            </a:rPr>
            <a:t>vielä</a:t>
          </a:r>
          <a:endParaRPr lang="en-US" sz="900" dirty="0">
            <a:solidFill>
              <a:srgbClr val="FF0000"/>
            </a:solidFill>
          </a:endParaRPr>
        </a:p>
        <a:p xmlns:a="http://schemas.openxmlformats.org/drawingml/2006/main">
          <a:r>
            <a:rPr lang="en-US" sz="900" dirty="0">
              <a:solidFill>
                <a:srgbClr val="FF0000"/>
              </a:solidFill>
            </a:rPr>
            <a:t>- </a:t>
          </a:r>
          <a:r>
            <a:rPr lang="en-US" sz="900" dirty="0" err="1">
              <a:solidFill>
                <a:srgbClr val="FF0000"/>
              </a:solidFill>
            </a:rPr>
            <a:t>Terveystila</a:t>
          </a:r>
          <a:endParaRPr lang="en-FI" sz="9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0.79307</cdr:x>
      <cdr:y>0.36632</cdr:y>
    </cdr:from>
    <cdr:to>
      <cdr:x>0.80413</cdr:x>
      <cdr:y>0.41632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4C4DB6BE-59BF-1808-0B88-38B12315A332}"/>
            </a:ext>
          </a:extLst>
        </cdr:cNvPr>
        <cdr:cNvCxnSpPr/>
      </cdr:nvCxnSpPr>
      <cdr:spPr>
        <a:xfrm xmlns:a="http://schemas.openxmlformats.org/drawingml/2006/main" flipH="1">
          <a:off x="9282022" y="2022385"/>
          <a:ext cx="129396" cy="2760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a0d7f6fad_1_1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a0d7f6fad_1_1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81b75ca1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1f81b75ca1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1f81b75ca15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a0d7f6fad_1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da0d7f6fad_1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da0d7f6fad_1_2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da0d7f6fad_1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da0d7f6fad_1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da0d7f6fad_1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f81b75ca15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1f81b75ca15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1f81b75ca15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81b75ca15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1f81b75ca15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1f81b75ca15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a0d7f6fad_1_10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2da0d7f6fad_1_10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2da0d7f6fad_1_10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da0d7f6fad_1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da0d7f6fad_1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da0d7f6fad_1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da0d7f6fad_1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a0d7f6fad_1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a0d7f6fad_1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81b75ca1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1f81b75ca1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1f81b75ca1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81b75ca1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f81b75ca1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f81b75ca1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16046" y="6447956"/>
            <a:ext cx="1088571" cy="27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kudia">
  <p:cSld name="TITLE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a0d7f6fad_1_245"/>
          <p:cNvSpPr/>
          <p:nvPr/>
        </p:nvSpPr>
        <p:spPr>
          <a:xfrm>
            <a:off x="-19663" y="-29252"/>
            <a:ext cx="12211500" cy="6887100"/>
          </a:xfrm>
          <a:prstGeom prst="rect">
            <a:avLst/>
          </a:prstGeom>
          <a:solidFill>
            <a:srgbClr val="44C0CA"/>
          </a:solidFill>
          <a:ln>
            <a:noFill/>
          </a:ln>
        </p:spPr>
        <p:txBody>
          <a:bodyPr anchorCtr="0" anchor="ctr" bIns="46100" lIns="46100" spcFirstLastPara="1" rIns="46100" wrap="square" tIns="4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g2da0d7f6fad_1_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6004" y="1762627"/>
            <a:ext cx="3332735" cy="33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da0d7f6fad_1_245"/>
          <p:cNvSpPr txBox="1"/>
          <p:nvPr>
            <p:ph type="ctrTitle"/>
          </p:nvPr>
        </p:nvSpPr>
        <p:spPr>
          <a:xfrm>
            <a:off x="3264304" y="5211027"/>
            <a:ext cx="5663100" cy="114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dia 5 1">
  <p:cSld name="TITLE_1_1_1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da0d7f6fad_1_5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2900" y="-52583"/>
            <a:ext cx="12277799" cy="696323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da0d7f6fad_1_512"/>
          <p:cNvSpPr txBox="1"/>
          <p:nvPr>
            <p:ph type="ctrTitle"/>
          </p:nvPr>
        </p:nvSpPr>
        <p:spPr>
          <a:xfrm>
            <a:off x="1501418" y="2060633"/>
            <a:ext cx="9189300" cy="273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2" name="Google Shape;92;g2da0d7f6fad_1_512"/>
          <p:cNvSpPr txBox="1"/>
          <p:nvPr/>
        </p:nvSpPr>
        <p:spPr>
          <a:xfrm>
            <a:off x="9035172" y="6403269"/>
            <a:ext cx="26523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00" lIns="46100" spcFirstLastPara="1" rIns="46100" wrap="square" tIns="4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700">
                <a:solidFill>
                  <a:schemeClr val="lt1"/>
                </a:solidFill>
              </a:rPr>
              <a:t>Kuva: Original LAPLAND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93" name="Google Shape;93;g2da0d7f6fad_1_512"/>
          <p:cNvPicPr preferRelativeResize="0"/>
          <p:nvPr/>
        </p:nvPicPr>
        <p:blipFill rotWithShape="1">
          <a:blip r:embed="rId3">
            <a:alphaModFix/>
          </a:blip>
          <a:srcRect b="-16755" l="0" r="0" t="-16755"/>
          <a:stretch/>
        </p:blipFill>
        <p:spPr>
          <a:xfrm>
            <a:off x="545900" y="6177268"/>
            <a:ext cx="1359332" cy="4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dia 3">
  <p:cSld name="TITLE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da0d7f6fad_1_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417" y="-40417"/>
            <a:ext cx="12234901" cy="69388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da0d7f6fad_1_761"/>
          <p:cNvSpPr txBox="1"/>
          <p:nvPr>
            <p:ph type="ctrTitle"/>
          </p:nvPr>
        </p:nvSpPr>
        <p:spPr>
          <a:xfrm>
            <a:off x="1501418" y="2060633"/>
            <a:ext cx="9189300" cy="273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7" name="Google Shape;97;g2da0d7f6fad_1_761"/>
          <p:cNvSpPr txBox="1"/>
          <p:nvPr/>
        </p:nvSpPr>
        <p:spPr>
          <a:xfrm>
            <a:off x="9318514" y="6403269"/>
            <a:ext cx="23688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00" lIns="46100" spcFirstLastPara="1" rIns="46100" wrap="square" tIns="4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700">
                <a:solidFill>
                  <a:schemeClr val="lt1"/>
                </a:solidFill>
              </a:rPr>
              <a:t>Kuva: Visit Parainen / Jarina Leskinen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98" name="Google Shape;98;g2da0d7f6fad_1_761"/>
          <p:cNvPicPr preferRelativeResize="0"/>
          <p:nvPr/>
        </p:nvPicPr>
        <p:blipFill rotWithShape="1">
          <a:blip r:embed="rId3">
            <a:alphaModFix/>
          </a:blip>
          <a:srcRect b="-16755" l="0" r="0" t="-16755"/>
          <a:stretch/>
        </p:blipFill>
        <p:spPr>
          <a:xfrm>
            <a:off x="545900" y="6177268"/>
            <a:ext cx="1359332" cy="4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runko 1">
  <p:cSld name="TITLE_AND_BODY_4_2"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a0d7f6fad_1_1014"/>
          <p:cNvSpPr txBox="1"/>
          <p:nvPr>
            <p:ph type="title"/>
          </p:nvPr>
        </p:nvSpPr>
        <p:spPr>
          <a:xfrm>
            <a:off x="618800" y="593367"/>
            <a:ext cx="110001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7C0"/>
              </a:buClr>
              <a:buSzPts val="4400"/>
              <a:buNone/>
              <a:defRPr>
                <a:solidFill>
                  <a:srgbClr val="00B7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34596"/>
              </a:buClr>
              <a:buSzPts val="1400"/>
              <a:buNone/>
              <a:defRPr>
                <a:solidFill>
                  <a:srgbClr val="03459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34596"/>
              </a:buClr>
              <a:buSzPts val="1400"/>
              <a:buNone/>
              <a:defRPr>
                <a:solidFill>
                  <a:srgbClr val="03459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34596"/>
              </a:buClr>
              <a:buSzPts val="1400"/>
              <a:buNone/>
              <a:defRPr>
                <a:solidFill>
                  <a:srgbClr val="03459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34596"/>
              </a:buClr>
              <a:buSzPts val="1400"/>
              <a:buNone/>
              <a:defRPr>
                <a:solidFill>
                  <a:srgbClr val="03459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34596"/>
              </a:buClr>
              <a:buSzPts val="1400"/>
              <a:buNone/>
              <a:defRPr>
                <a:solidFill>
                  <a:srgbClr val="03459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34596"/>
              </a:buClr>
              <a:buSzPts val="1400"/>
              <a:buNone/>
              <a:defRPr>
                <a:solidFill>
                  <a:srgbClr val="03459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34596"/>
              </a:buClr>
              <a:buSzPts val="1400"/>
              <a:buNone/>
              <a:defRPr>
                <a:solidFill>
                  <a:srgbClr val="03459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34596"/>
              </a:buClr>
              <a:buSzPts val="1400"/>
              <a:buNone/>
              <a:defRPr>
                <a:solidFill>
                  <a:srgbClr val="034596"/>
                </a:solidFill>
              </a:defRPr>
            </a:lvl9pPr>
          </a:lstStyle>
          <a:p/>
        </p:txBody>
      </p:sp>
      <p:sp>
        <p:nvSpPr>
          <p:cNvPr id="101" name="Google Shape;101;g2da0d7f6fad_1_1014"/>
          <p:cNvSpPr txBox="1"/>
          <p:nvPr>
            <p:ph idx="1" type="body"/>
          </p:nvPr>
        </p:nvSpPr>
        <p:spPr>
          <a:xfrm>
            <a:off x="618800" y="1536633"/>
            <a:ext cx="11000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Clr>
                <a:srgbClr val="034596"/>
              </a:buClr>
              <a:buSzPts val="2800"/>
              <a:buChar char="•"/>
              <a:defRPr>
                <a:solidFill>
                  <a:srgbClr val="034596"/>
                </a:solidFill>
              </a:defRPr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Clr>
                <a:srgbClr val="034596"/>
              </a:buClr>
              <a:buSzPts val="2400"/>
              <a:buChar char="•"/>
              <a:defRPr>
                <a:solidFill>
                  <a:srgbClr val="034596"/>
                </a:solidFill>
              </a:defRPr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Clr>
                <a:srgbClr val="034596"/>
              </a:buClr>
              <a:buSzPts val="2000"/>
              <a:buChar char="•"/>
              <a:defRPr>
                <a:solidFill>
                  <a:srgbClr val="034596"/>
                </a:solidFill>
              </a:defRPr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Clr>
                <a:srgbClr val="034596"/>
              </a:buClr>
              <a:buSzPts val="1800"/>
              <a:buChar char="•"/>
              <a:defRPr>
                <a:solidFill>
                  <a:srgbClr val="034596"/>
                </a:solidFill>
              </a:defRPr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Clr>
                <a:srgbClr val="034596"/>
              </a:buClr>
              <a:buSzPts val="1800"/>
              <a:buChar char="•"/>
              <a:defRPr>
                <a:solidFill>
                  <a:srgbClr val="034596"/>
                </a:solidFill>
              </a:defRPr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Clr>
                <a:srgbClr val="034596"/>
              </a:buClr>
              <a:buSzPts val="1800"/>
              <a:buChar char="•"/>
              <a:defRPr>
                <a:solidFill>
                  <a:srgbClr val="034596"/>
                </a:solidFill>
              </a:defRPr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Clr>
                <a:srgbClr val="034596"/>
              </a:buClr>
              <a:buSzPts val="1800"/>
              <a:buChar char="•"/>
              <a:defRPr>
                <a:solidFill>
                  <a:srgbClr val="034596"/>
                </a:solidFill>
              </a:defRPr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Clr>
                <a:srgbClr val="034596"/>
              </a:buClr>
              <a:buSzPts val="1800"/>
              <a:buChar char="•"/>
              <a:defRPr>
                <a:solidFill>
                  <a:srgbClr val="034596"/>
                </a:solidFill>
              </a:defRPr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Clr>
                <a:srgbClr val="034596"/>
              </a:buClr>
              <a:buSzPts val="1800"/>
              <a:buChar char="•"/>
              <a:defRPr>
                <a:solidFill>
                  <a:srgbClr val="034596"/>
                </a:solidFill>
              </a:defRPr>
            </a:lvl9pPr>
          </a:lstStyle>
          <a:p/>
        </p:txBody>
      </p:sp>
      <p:sp>
        <p:nvSpPr>
          <p:cNvPr id="102" name="Google Shape;102;g2da0d7f6fad_1_1014"/>
          <p:cNvSpPr txBox="1"/>
          <p:nvPr>
            <p:ph idx="12" type="sldNum"/>
          </p:nvPr>
        </p:nvSpPr>
        <p:spPr>
          <a:xfrm>
            <a:off x="10772344" y="69315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kudia 1">
  <p:cSld name="TITLE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a0d7f6fad_1_1277"/>
          <p:cNvSpPr/>
          <p:nvPr/>
        </p:nvSpPr>
        <p:spPr>
          <a:xfrm>
            <a:off x="-19663" y="-29252"/>
            <a:ext cx="12211500" cy="6887100"/>
          </a:xfrm>
          <a:prstGeom prst="rect">
            <a:avLst/>
          </a:prstGeom>
          <a:solidFill>
            <a:srgbClr val="44C0CA"/>
          </a:solidFill>
          <a:ln>
            <a:noFill/>
          </a:ln>
        </p:spPr>
        <p:txBody>
          <a:bodyPr anchorCtr="0" anchor="ctr" bIns="46100" lIns="46100" spcFirstLastPara="1" rIns="46100" wrap="square" tIns="4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g2da0d7f6fad_1_1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6004" y="1762627"/>
            <a:ext cx="3332735" cy="33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da0d7f6fad_1_1277"/>
          <p:cNvSpPr txBox="1"/>
          <p:nvPr>
            <p:ph type="ctrTitle"/>
          </p:nvPr>
        </p:nvSpPr>
        <p:spPr>
          <a:xfrm>
            <a:off x="3264304" y="5211027"/>
            <a:ext cx="5663100" cy="114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4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7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a0d7f6fad_1_1281"/>
          <p:cNvSpPr/>
          <p:nvPr/>
        </p:nvSpPr>
        <p:spPr>
          <a:xfrm>
            <a:off x="-30433" y="-38033"/>
            <a:ext cx="12252900" cy="6936300"/>
          </a:xfrm>
          <a:prstGeom prst="rect">
            <a:avLst/>
          </a:prstGeom>
          <a:solidFill>
            <a:srgbClr val="44C0C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2" name="Google Shape;112;g2da0d7f6fad_1_1281"/>
          <p:cNvSpPr txBox="1"/>
          <p:nvPr>
            <p:ph type="title"/>
          </p:nvPr>
        </p:nvSpPr>
        <p:spPr>
          <a:xfrm>
            <a:off x="1106567" y="1930792"/>
            <a:ext cx="5361900" cy="299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4000">
                <a:solidFill>
                  <a:schemeClr val="lt1"/>
                </a:solidFill>
              </a:rPr>
              <a:t>Kotimaanmatkailun kyselytutkimus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4000">
                <a:solidFill>
                  <a:schemeClr val="lt1"/>
                </a:solidFill>
              </a:rPr>
              <a:t>Huhtikuu 2024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13" name="Google Shape;113;g2da0d7f6fad_1_1281"/>
          <p:cNvSpPr/>
          <p:nvPr/>
        </p:nvSpPr>
        <p:spPr>
          <a:xfrm>
            <a:off x="6953533" y="1678983"/>
            <a:ext cx="3502500" cy="350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g2da0d7f6fad_1_1281"/>
          <p:cNvPicPr preferRelativeResize="0"/>
          <p:nvPr/>
        </p:nvPicPr>
        <p:blipFill rotWithShape="1">
          <a:blip r:embed="rId3">
            <a:alphaModFix/>
          </a:blip>
          <a:srcRect b="13527" l="8075" r="8847" t="8506"/>
          <a:stretch/>
        </p:blipFill>
        <p:spPr>
          <a:xfrm>
            <a:off x="7370826" y="2372263"/>
            <a:ext cx="2667814" cy="211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81b75ca15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500">
                <a:latin typeface="Helvetica Neue"/>
                <a:ea typeface="Helvetica Neue"/>
                <a:cs typeface="Helvetica Neue"/>
                <a:sym typeface="Helvetica Neue"/>
              </a:rPr>
              <a:t>Karrikoituja m</a:t>
            </a:r>
            <a:r>
              <a:rPr lang="fi-FI" sz="2500">
                <a:latin typeface="Helvetica Neue"/>
                <a:ea typeface="Helvetica Neue"/>
                <a:cs typeface="Helvetica Neue"/>
                <a:sym typeface="Helvetica Neue"/>
              </a:rPr>
              <a:t>atkailijatyyppejä kyselyn perusteella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g1f81b75ca15_0_7"/>
          <p:cNvSpPr txBox="1"/>
          <p:nvPr>
            <p:ph idx="1" type="body"/>
          </p:nvPr>
        </p:nvSpPr>
        <p:spPr>
          <a:xfrm>
            <a:off x="838200" y="15124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30-vuotias nainen lähtee muita todennäköisemmin festareille tai musiikkitapahtumaan.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30-vuotias nainen lähtee muita todennäköisemmin päivämatkalle lähiseudulle.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30-vuotias mies viettää muita todennäköisemmin mökkilomaa vuoramökillä.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40-vuotias nainen lähtevät muita todennäköisemmin kiertämään kaupunkinähtävyyksiä.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Nuorten, erityisesti 18–24-vuotiaiden, lomaan sisältyy aktiviteetteja kuten pyöräilyä.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355994" y="659326"/>
            <a:ext cx="11696306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Millä kulkuvälineillä aiot matkailla?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351404" y="133224"/>
            <a:ext cx="3853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8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" name="Google Shape;210;p8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1" name="Google Shape;211;p8"/>
          <p:cNvGraphicFramePr/>
          <p:nvPr/>
        </p:nvGraphicFramePr>
        <p:xfrm>
          <a:off x="120770" y="1203894"/>
          <a:ext cx="11703879" cy="552088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12" name="Google Shape;212;p8"/>
          <p:cNvSpPr txBox="1"/>
          <p:nvPr/>
        </p:nvSpPr>
        <p:spPr>
          <a:xfrm>
            <a:off x="351404" y="1123094"/>
            <a:ext cx="138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N=751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a0d7f6fad_1_26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500">
                <a:latin typeface="Helvetica Neue"/>
                <a:ea typeface="Helvetica Neue"/>
                <a:cs typeface="Helvetica Neue"/>
                <a:sym typeface="Helvetica Neue"/>
              </a:rPr>
              <a:t>Nostoja 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g2da0d7f6fad_1_260"/>
          <p:cNvSpPr txBox="1"/>
          <p:nvPr>
            <p:ph idx="1" type="body"/>
          </p:nvPr>
        </p:nvSpPr>
        <p:spPr>
          <a:xfrm>
            <a:off x="838200" y="15124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Ylivoimaisesti eniten kuljetaan 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omalla autolla (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78 %).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Lisäksi kotimaanmatkoja taitetaan suhteellisen paljon 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junalla (37 %) ja 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bussilla (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25 %)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Muihin ikäryhmiin verrattuna 18–24 vuotiaat kulkevat vähiten omalla autolla,</a:t>
            </a:r>
            <a:br>
              <a:rPr lang="fi-FI" sz="1800">
                <a:latin typeface="Arial"/>
                <a:ea typeface="Arial"/>
                <a:cs typeface="Arial"/>
                <a:sym typeface="Arial"/>
              </a:rPr>
            </a:br>
            <a:r>
              <a:rPr lang="fi-FI" sz="1800">
                <a:latin typeface="Arial"/>
                <a:ea typeface="Arial"/>
                <a:cs typeface="Arial"/>
                <a:sym typeface="Arial"/>
              </a:rPr>
              <a:t>eniten 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bussilla tai esimerkiksi moottoripyörällä.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Lähes joka viides (17 %) matkailee pyörän selässä.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355994" y="659326"/>
            <a:ext cx="11696306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Minne päin Suomea olet lähdössä lomalle?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351404" y="133224"/>
            <a:ext cx="3853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8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Google Shape;228;p9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9" name="Google Shape;229;p9"/>
          <p:cNvGraphicFramePr/>
          <p:nvPr/>
        </p:nvGraphicFramePr>
        <p:xfrm>
          <a:off x="120770" y="1203894"/>
          <a:ext cx="11703879" cy="552088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30" name="Google Shape;230;p9"/>
          <p:cNvSpPr txBox="1"/>
          <p:nvPr/>
        </p:nvSpPr>
        <p:spPr>
          <a:xfrm>
            <a:off x="351404" y="1123094"/>
            <a:ext cx="138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N=751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a0d7f6fad_1_25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da0d7f6fad_1_25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da0d7f6fad_1_2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9" name="Google Shape;239;g2da0d7f6fad_1_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81b75ca15_1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500">
                <a:latin typeface="Helvetica Neue"/>
                <a:ea typeface="Helvetica Neue"/>
                <a:cs typeface="Helvetica Neue"/>
                <a:sym typeface="Helvetica Neue"/>
              </a:rPr>
              <a:t>Nostoja 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g1f81b75ca15_1_7"/>
          <p:cNvSpPr txBox="1"/>
          <p:nvPr>
            <p:ph idx="1" type="body"/>
          </p:nvPr>
        </p:nvSpPr>
        <p:spPr>
          <a:xfrm>
            <a:off x="838200" y="1512475"/>
            <a:ext cx="965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Suurin osa suomalaisista suunnittelee kotimaanmatkoja p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ääkaupunkiseudulle (37 %).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Seuraavaksi suosituimpia suuntia kyselyn perusteella ovat Pirkanmaa (26 %), Varsinais-Suomi (23 %) ja Lappi (22 %).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Pirkanmaalle suunnataan eniten Varsinais-Suomesta (42 %).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Pääkaupunkiseudulle suunnataan eniten Idästä (40 %).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Etelä-Suomessa ja Lapissa tehdään paljon lähimatkoja. Etelästä 38 % suuntaa pääkaupunkiseudulle, Pohjoisesta (Oulu ja Lappi) 56 % suuntaa Lappiin lomalle.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55994" y="659326"/>
            <a:ext cx="11696306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Mitkä syyt vaikuttavat päätökseesi lomailla kotimaassa?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51404" y="133224"/>
            <a:ext cx="3853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8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5" name="Google Shape;255;p10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6" name="Google Shape;256;p10"/>
          <p:cNvGraphicFramePr/>
          <p:nvPr/>
        </p:nvGraphicFramePr>
        <p:xfrm>
          <a:off x="120770" y="1203894"/>
          <a:ext cx="11703879" cy="552088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57" name="Google Shape;257;p10"/>
          <p:cNvSpPr txBox="1"/>
          <p:nvPr/>
        </p:nvSpPr>
        <p:spPr>
          <a:xfrm>
            <a:off x="351404" y="1123094"/>
            <a:ext cx="138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N=751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f81b75ca15_1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500">
                <a:latin typeface="Helvetica Neue"/>
                <a:ea typeface="Helvetica Neue"/>
                <a:cs typeface="Helvetica Neue"/>
                <a:sym typeface="Helvetica Neue"/>
              </a:rPr>
              <a:t>Nostoja 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g1f81b75ca15_1_13"/>
          <p:cNvSpPr txBox="1"/>
          <p:nvPr>
            <p:ph idx="1" type="body"/>
          </p:nvPr>
        </p:nvSpPr>
        <p:spPr>
          <a:xfrm>
            <a:off x="838200" y="15124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Syyt matkailla Suomessa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Tärkeimmät syyt lomailla tulevana kesänä Suomessa ovat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helppous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 (58 % ),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turvallisuus 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(44 %),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kiinnostavimmat kohteet (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35 %) ja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edullisuus 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(31 %).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Turvallisuuden merkitys korostuu selvästi edellisvuosia enemmän. Vuonna 2022 vain 17 prosenttia kertoi suosivansa kotimaanmatkailua turvallisuuden takia.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Erityisesti nuoremmilla  25–34-vuotiailla vastaajilla  nousee esille se, että kotimaasta löytyvät kaikkein kiinnostavimmat kohteet (41 %).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Alle 34-vuotiaat myös pitävät kotimaanmatkailua muita ikäryhmiä edullisempana.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Nuorilla 18–24-vuotiailla korostuu ulkomaanmatkailun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kalleus ja vastuullisuus.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Turvallisuus korostuu naisilla ja kahdella vanhimmalla ikäryhmällä.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Ns. perinteisten syiden rinnalla Euroopan kuumuus tai konfliktit tai ympäristösyyt vaikuttavat noin joka kymmenellä päätökseen matkailla kotimaassa.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Joka viides pitää Suomen säätä muuta Eurooppaa miellyttävämpänä, korostuu erityisesti yli 65-vuotiailla.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355994" y="659326"/>
            <a:ext cx="11696306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Vastasit En/En osaa sanoa, mikä vähentää innostustasi matkailla Suomessa?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351404" y="133224"/>
            <a:ext cx="3853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8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3" name="Google Shape;273;p11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4" name="Google Shape;274;p11"/>
          <p:cNvGraphicFramePr/>
          <p:nvPr/>
        </p:nvGraphicFramePr>
        <p:xfrm>
          <a:off x="120770" y="1203894"/>
          <a:ext cx="11703879" cy="552088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75" name="Google Shape;275;p11"/>
          <p:cNvSpPr txBox="1"/>
          <p:nvPr/>
        </p:nvSpPr>
        <p:spPr>
          <a:xfrm>
            <a:off x="351404" y="1123094"/>
            <a:ext cx="138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N=249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a0d7f6fad_1_10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500">
                <a:latin typeface="Helvetica Neue"/>
                <a:ea typeface="Helvetica Neue"/>
                <a:cs typeface="Helvetica Neue"/>
                <a:sym typeface="Helvetica Neue"/>
              </a:rPr>
              <a:t>Nostoja 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g2da0d7f6fad_1_1025"/>
          <p:cNvSpPr txBox="1"/>
          <p:nvPr>
            <p:ph idx="1" type="body"/>
          </p:nvPr>
        </p:nvSpPr>
        <p:spPr>
          <a:xfrm>
            <a:off x="838200" y="1512475"/>
            <a:ext cx="10420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Syyt, jotka vähentää innostusta matkailla Suomessa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Jos kotimaassa ei matkailla, on syynä todennäköisimmin hintojen nousu ja elinkustannusten kallistuminen (52 %). Hintataso on suurin este 35–44-vuotiaille (63 %) ja 45–54-vuotiaille (62 %), verrattuna muihin ikäryhmiin pienin este yli 65-vuotiaille (40 %).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Noin joka viides niistä jotka EIVÄT aio lomailla kesällä kotimaassa (kaikista vastaajista 9 %), on esteeä kiinnostavien kohteiden puute ja noin joka kymmenes haluaa matkailla vain ulkomaille.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100 syytä matkailla Suomessa -kampanjan puolesta tyytyväisenä voimme kuitenkin todeta, että 75 % on matkailemassa tänä kesänä kotimaassa, ja näistä 35 % matkustaa kotimaassa juuri siitä syystä, että kotimaasta löytyy kiinnostavimmat kohteet. 💙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51404" y="463138"/>
            <a:ext cx="11468655" cy="56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fi-FI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Tutkimuksen toteutus</a:t>
            </a:r>
            <a:endParaRPr b="1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351403" y="133224"/>
            <a:ext cx="4646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582559" y="6383319"/>
            <a:ext cx="10063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i-FI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351404" y="2151727"/>
            <a:ext cx="1106869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i-FI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Omnibus-kyselyn tiedonkeruu toteutettiin online-kyselynä Bilendi Oy:n ylläpitämässä M3 Panelissa 18-22.04.2024.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fi-FI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Tutkimuksen kohderyhmä oli 18+ -vuotiaat ja kyselyyn vastasi 1000 suomalaista. Otos kiintiöitiin kansallisesti edustavaksi sukupuolen, iän ja asuinalueen mukaan.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a0d7f6fad_1_517"/>
          <p:cNvSpPr txBox="1"/>
          <p:nvPr>
            <p:ph idx="4294967295" type="body"/>
          </p:nvPr>
        </p:nvSpPr>
        <p:spPr>
          <a:xfrm>
            <a:off x="2926800" y="1784767"/>
            <a:ext cx="6384000" cy="166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fi-FI" sz="2500">
                <a:solidFill>
                  <a:schemeClr val="lt1"/>
                </a:solidFill>
              </a:rPr>
              <a:t>Se oli siinä!</a:t>
            </a:r>
            <a:br>
              <a:rPr b="1" lang="fi-FI" sz="1700">
                <a:solidFill>
                  <a:schemeClr val="lt1"/>
                </a:solidFill>
              </a:rPr>
            </a:br>
            <a:br>
              <a:rPr b="1" lang="fi-FI" sz="1700">
                <a:solidFill>
                  <a:schemeClr val="lt1"/>
                </a:solidFill>
              </a:rPr>
            </a:b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5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288" name="Google Shape;288;g2da0d7f6fad_1_517"/>
          <p:cNvSpPr txBox="1"/>
          <p:nvPr/>
        </p:nvSpPr>
        <p:spPr>
          <a:xfrm>
            <a:off x="4118850" y="2710033"/>
            <a:ext cx="3999900" cy="11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700">
                <a:solidFill>
                  <a:schemeClr val="lt1"/>
                </a:solidFill>
              </a:rPr>
              <a:t>Lisätietoja tutkimuksesta</a:t>
            </a:r>
            <a:endParaRPr b="1" sz="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b="1" lang="fi-FI" sz="500">
                <a:solidFill>
                  <a:schemeClr val="lt1"/>
                </a:solidFill>
              </a:rPr>
              <a:t> </a:t>
            </a:r>
            <a:br>
              <a:rPr b="1" lang="fi-FI" sz="500">
                <a:solidFill>
                  <a:schemeClr val="lt1"/>
                </a:solidFill>
              </a:rPr>
            </a:br>
            <a:r>
              <a:rPr b="1" lang="fi-FI" sz="1700">
                <a:solidFill>
                  <a:srgbClr val="44C0CA"/>
                </a:solidFill>
              </a:rPr>
              <a:t>Suoma ry Hannu Komu,</a:t>
            </a:r>
            <a:r>
              <a:rPr b="1" lang="fi-FI" sz="1700">
                <a:solidFill>
                  <a:schemeClr val="lt1"/>
                </a:solidFill>
              </a:rPr>
              <a:t> </a:t>
            </a:r>
            <a:br>
              <a:rPr b="1" lang="fi-FI" sz="1700">
                <a:solidFill>
                  <a:schemeClr val="lt1"/>
                </a:solidFill>
              </a:rPr>
            </a:br>
            <a:r>
              <a:rPr b="1" lang="fi-FI" sz="1700">
                <a:solidFill>
                  <a:schemeClr val="lt1"/>
                </a:solidFill>
              </a:rPr>
              <a:t>hannu.komu@onvisio.fi</a:t>
            </a:r>
            <a:endParaRPr b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a0d7f6fad_1_1032"/>
          <p:cNvSpPr txBox="1"/>
          <p:nvPr>
            <p:ph type="ctrTitle"/>
          </p:nvPr>
        </p:nvSpPr>
        <p:spPr>
          <a:xfrm>
            <a:off x="3264304" y="5211027"/>
            <a:ext cx="5663100" cy="114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Kiitos!</a:t>
            </a:r>
            <a:endParaRPr/>
          </a:p>
        </p:txBody>
      </p:sp>
      <p:sp>
        <p:nvSpPr>
          <p:cNvPr id="294" name="Google Shape;294;g2da0d7f6fad_1_1032"/>
          <p:cNvSpPr/>
          <p:nvPr/>
        </p:nvSpPr>
        <p:spPr>
          <a:xfrm>
            <a:off x="4410700" y="1743800"/>
            <a:ext cx="3370500" cy="337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g2da0d7f6fad_1_1032"/>
          <p:cNvPicPr preferRelativeResize="0"/>
          <p:nvPr/>
        </p:nvPicPr>
        <p:blipFill rotWithShape="1">
          <a:blip r:embed="rId3">
            <a:alphaModFix/>
          </a:blip>
          <a:srcRect b="13527" l="8075" r="8847" t="8506"/>
          <a:stretch/>
        </p:blipFill>
        <p:spPr>
          <a:xfrm>
            <a:off x="4812181" y="2410872"/>
            <a:ext cx="2567305" cy="2036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582559" y="6383319"/>
            <a:ext cx="100634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i-FI" sz="18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51404" y="463138"/>
            <a:ext cx="11468655" cy="56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fi-FI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Aineiston rakenne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51404" y="133224"/>
            <a:ext cx="3853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8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5" name="Google Shape;135;p3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1912776" y="1353205"/>
            <a:ext cx="4855173" cy="516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Sukupuoli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			49 %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Nainen			51 %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Ikä (vuotta)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18 - 24 			10 %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25 - 34 			16 %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35 - 44 			16 %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45 - 54 			15 %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55 - 64 			16 %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65+ 			27 %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Elämäntilanne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Asuu kotona vanhempien kanssa	  4 %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Asuu yksin			35 %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Asuu kaksin puolison kanssa	37 %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Asuu puolison ja lasten kanssa	19 %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Yksinhuoltaja			  4 %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 perhemuoto		  2 %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Asuinalue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Itä – Östra län		10 %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Etelä – Södra län		44 %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Länsi – Västra län		34 %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Oulun – Lapin – Uleåborgs län	12 %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6767949" y="1353205"/>
            <a:ext cx="4447447" cy="516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Ammattiryhmä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Työntekijä			26 %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Ylempi toimihenkilö		  8 %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 toimihenkilö		  8 %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Johtava asema		  1 %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Itsenäinen yrittäjä		  4 %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Eläkeläinen			34 %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Opiskelija			  8 %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Kotiäiti/-isä			  1 %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Maanviljelijä/alkutuotanto		  0 %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Työtön työnhakija		  8 %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			  2 %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Talouden vuositulot (brutto)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20.000 €			18 %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20.001 - 35.000 €		19 %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35.001-50.000 €		16 %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50.001-75.000 €		16 %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75.001-100.000 €		11 %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Yli 100.000 €			  5 %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tiedä/en halua kertoa		15 %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Asuinpaikkakunta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Pääkaupunkiseutu		25 %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Turku/Tampere/Oulu		16 %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 yli 50 000 asukkaan kaupunki	23 %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50 000 asukkaan kaupunki	23 %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fi-FI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Maalaiskunta			14 %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351404" y="1123094"/>
            <a:ext cx="138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N=1000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a0d7f6fad_1_768"/>
          <p:cNvSpPr/>
          <p:nvPr/>
        </p:nvSpPr>
        <p:spPr>
          <a:xfrm>
            <a:off x="-30433" y="-38033"/>
            <a:ext cx="12252900" cy="6936300"/>
          </a:xfrm>
          <a:prstGeom prst="rect">
            <a:avLst/>
          </a:prstGeom>
          <a:solidFill>
            <a:srgbClr val="44C0C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4" name="Google Shape;144;g2da0d7f6fad_1_768"/>
          <p:cNvSpPr txBox="1"/>
          <p:nvPr>
            <p:ph type="title"/>
          </p:nvPr>
        </p:nvSpPr>
        <p:spPr>
          <a:xfrm>
            <a:off x="1106567" y="1930792"/>
            <a:ext cx="5361900" cy="299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i-FI" sz="4000">
                <a:solidFill>
                  <a:schemeClr val="lt1"/>
                </a:solidFill>
              </a:rPr>
              <a:t>Sitten itse tutkimustuloksiin.</a:t>
            </a:r>
            <a:endParaRPr b="1" sz="4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145" name="Google Shape;145;g2da0d7f6fad_1_768"/>
          <p:cNvSpPr/>
          <p:nvPr/>
        </p:nvSpPr>
        <p:spPr>
          <a:xfrm>
            <a:off x="6953533" y="1678983"/>
            <a:ext cx="3502500" cy="3502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g2da0d7f6fad_1_768"/>
          <p:cNvPicPr preferRelativeResize="0"/>
          <p:nvPr/>
        </p:nvPicPr>
        <p:blipFill rotWithShape="1">
          <a:blip r:embed="rId3">
            <a:alphaModFix/>
          </a:blip>
          <a:srcRect b="13527" l="8075" r="8847" t="8506"/>
          <a:stretch/>
        </p:blipFill>
        <p:spPr>
          <a:xfrm>
            <a:off x="7370826" y="2372263"/>
            <a:ext cx="2667814" cy="211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55994" y="651900"/>
            <a:ext cx="1146865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Aiotko lomailla tulevana kesänä 2024 Suomessa?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51404" y="133224"/>
            <a:ext cx="3853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8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5" name="Google Shape;155;p5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351404" y="1123094"/>
            <a:ext cx="138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N=1000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" name="Google Shape;157;p5"/>
          <p:cNvGraphicFramePr/>
          <p:nvPr/>
        </p:nvGraphicFramePr>
        <p:xfrm>
          <a:off x="1942516" y="1670732"/>
          <a:ext cx="8306967" cy="481177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355994" y="651900"/>
            <a:ext cx="1146865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Vastasit kyllä, erittele tarkemmin vastaustasi: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351404" y="133224"/>
            <a:ext cx="3853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8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" name="Google Shape;166;p6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351404" y="1123094"/>
            <a:ext cx="138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N=751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8" name="Google Shape;168;p6"/>
          <p:cNvGraphicFramePr/>
          <p:nvPr/>
        </p:nvGraphicFramePr>
        <p:xfrm>
          <a:off x="560718" y="1670732"/>
          <a:ext cx="9688766" cy="481177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81b75ca15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500">
                <a:latin typeface="Helvetica Neue"/>
                <a:ea typeface="Helvetica Neue"/>
                <a:cs typeface="Helvetica Neue"/>
                <a:sym typeface="Helvetica Neue"/>
              </a:rPr>
              <a:t>Nostoja 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g1f81b75ca15_0_0"/>
          <p:cNvSpPr txBox="1"/>
          <p:nvPr>
            <p:ph idx="1" type="body"/>
          </p:nvPr>
        </p:nvSpPr>
        <p:spPr>
          <a:xfrm>
            <a:off x="838200" y="1525525"/>
            <a:ext cx="973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Matkailuhalukkuus on edelleen </a:t>
            </a:r>
            <a:r>
              <a:rPr b="1" lang="fi-FI" sz="1800">
                <a:latin typeface="Helvetica Neue"/>
                <a:ea typeface="Helvetica Neue"/>
                <a:cs typeface="Helvetica Neue"/>
                <a:sym typeface="Helvetica Neue"/>
              </a:rPr>
              <a:t>kasvanut </a:t>
            </a: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eli suomalaiset aikovat matkailla tänä kesänä kotimaassa jopa edellisvuosia innokkaammin. Matkailuhalukkuus on 2024 k</a:t>
            </a: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orkeampi kuin vuonna 2023 (69 %), vuonna 2022 (65 %) tai edes vuonna 2019 (74 %), joka oli yksi kotimaanmatkailun huippuvuosista.  </a:t>
            </a:r>
            <a:b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o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Suomalaisista 75 % suunnittelee lomailevansa kotimaassa tänä kesänä.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o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Matkailijoista 68 % matkailee pääasiassa vain Suomessa.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o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25–44-vuotiaat ovat innokkaimpia matkailemaan kotimaassa.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o"/>
            </a:pP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Joka viides kertoo suosivansa lähimatkailua, ja sen kiinnostus korostuu </a:t>
            </a:r>
            <a:b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fi-FI" sz="1800">
                <a:latin typeface="Helvetica Neue"/>
                <a:ea typeface="Helvetica Neue"/>
                <a:cs typeface="Helvetica Neue"/>
                <a:sym typeface="Helvetica Neue"/>
              </a:rPr>
              <a:t>nuorilla 25–34-vuotiailla.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3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1f81b75ca15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/>
          <p:nvPr/>
        </p:nvSpPr>
        <p:spPr>
          <a:xfrm>
            <a:off x="-5678" y="-23110"/>
            <a:ext cx="12192000" cy="11392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355994" y="659326"/>
            <a:ext cx="11696306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-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Millaisia asioita lomailuusi kotimaassa sisältyy?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51404" y="133224"/>
            <a:ext cx="3853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-FI" sz="1800" u="none" cap="none" strike="noStrike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/100 syytä</a:t>
            </a:r>
            <a:endParaRPr b="0" i="0" sz="1800" u="none" cap="none" strike="noStrike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Google Shape;185;p7"/>
          <p:cNvSpPr/>
          <p:nvPr/>
        </p:nvSpPr>
        <p:spPr>
          <a:xfrm flipH="1" rot="10800000">
            <a:off x="-5678" y="1057146"/>
            <a:ext cx="12197678" cy="589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6" name="Google Shape;186;p7"/>
          <p:cNvGraphicFramePr/>
          <p:nvPr/>
        </p:nvGraphicFramePr>
        <p:xfrm>
          <a:off x="120770" y="1203894"/>
          <a:ext cx="11703879" cy="552088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87" name="Google Shape;187;p7"/>
          <p:cNvSpPr txBox="1"/>
          <p:nvPr/>
        </p:nvSpPr>
        <p:spPr>
          <a:xfrm>
            <a:off x="351404" y="1123094"/>
            <a:ext cx="138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N=751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f81b75ca15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500">
                <a:latin typeface="Helvetica Neue"/>
                <a:ea typeface="Helvetica Neue"/>
                <a:cs typeface="Helvetica Neue"/>
                <a:sym typeface="Helvetica Neue"/>
              </a:rPr>
              <a:t>Nostoja 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g1f81b75ca15_1_0"/>
          <p:cNvSpPr txBox="1"/>
          <p:nvPr>
            <p:ph idx="1" type="body"/>
          </p:nvPr>
        </p:nvSpPr>
        <p:spPr>
          <a:xfrm>
            <a:off x="838200" y="1512475"/>
            <a:ext cx="10515600" cy="49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Viime vuosien trendeihin verrattuna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kaupunkikohteet ja ruoka ovat kiilannut luontokohteiden edelle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. Päivämatkat lähiseuduille kiinnostaa vielä edellisvuosia enemmän.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Isoimmat kiinnostuksen kohteet eri ikäisillä: </a:t>
            </a:r>
            <a:br>
              <a:rPr lang="fi-FI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18–24-vuotiaat: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 ruoka ja ravintola 45 %, luontokohteet 43% ja mökkiloma omalla mökillä 40 %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25–34-vuotiaat: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 päivämatka lähiseudulle 55 %, ruoka ja ravintolat 50 %, kaupunkinähtävyydet 49%. Luontokohteet 45 % sekä festarit ja musiikkitapahtumat 41 % lähes yhtä suosittuja. Tämä ikäryhmä on erityisen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monipuolinen ja aktiivinen.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35–44-vuotiaat: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 kaupunkinähtävyydet 41 %, päivämatkat lähiseuduille 45 %, ruoka ja ravintola 45 %. Lisäksi tällä ikäryhmällä korostuu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loma lasten puuhakohteissa.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45–54-vuotiaat: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 kaupunkinähtävyydet 52 %, ruoka ja ravintola 49 % ja  päivämatkat lähiseuduille 47 %. Isoin ikäryhmä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patikoinnissa ja retkeilyssä.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55–64-vuotiaat: 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päivämatkat lähiseuduille 49 %, kaupunkinähtävyydet 46 %, ruoka ja ravintolat 42%. 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65 +: 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kaupunkinähtävyydet 46 %, päivämatkat lähiseuduille 45 %, mökkiloma omalla mökillä 35 % Epäaktiivisin ryhmä. Toisaalta </a:t>
            </a:r>
            <a:r>
              <a:rPr b="1" lang="fi-FI" sz="1800">
                <a:latin typeface="Arial"/>
                <a:ea typeface="Arial"/>
                <a:cs typeface="Arial"/>
                <a:sym typeface="Arial"/>
              </a:rPr>
              <a:t>kotiinkaan jääminen ei kiinnosta.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2016-04-11T08:49:16Z</dcterms:created>
  <dc:creator>Kayley Hill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0x0101006C65FD1E7874E1408ABB55713D5E31F9</vt:lpwstr>
  </property>
  <property fmtid="{D5CDD505-2E9C-101B-9397-08002B2CF9AE}" pid="3" name="Order">
    <vt:r8>45800.0</vt:r8>
  </property>
  <property fmtid="{D5CDD505-2E9C-101B-9397-08002B2CF9AE}" pid="4" name="MediaServiceImageTags">
    <vt:lpwstr/>
  </property>
</Properties>
</file>